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24" r:id="rId1"/>
  </p:sldMasterIdLst>
  <p:notesMasterIdLst>
    <p:notesMasterId r:id="rId53"/>
  </p:notesMasterIdLst>
  <p:sldIdLst>
    <p:sldId id="256" r:id="rId2"/>
    <p:sldId id="257" r:id="rId3"/>
    <p:sldId id="308" r:id="rId4"/>
    <p:sldId id="309" r:id="rId5"/>
    <p:sldId id="260" r:id="rId6"/>
    <p:sldId id="306" r:id="rId7"/>
    <p:sldId id="261" r:id="rId8"/>
    <p:sldId id="262" r:id="rId9"/>
    <p:sldId id="263" r:id="rId10"/>
    <p:sldId id="265" r:id="rId11"/>
    <p:sldId id="310" r:id="rId12"/>
    <p:sldId id="266" r:id="rId13"/>
    <p:sldId id="267" r:id="rId14"/>
    <p:sldId id="269" r:id="rId15"/>
    <p:sldId id="270" r:id="rId16"/>
    <p:sldId id="271" r:id="rId17"/>
    <p:sldId id="272" r:id="rId18"/>
    <p:sldId id="298" r:id="rId19"/>
    <p:sldId id="300" r:id="rId20"/>
    <p:sldId id="273" r:id="rId21"/>
    <p:sldId id="274" r:id="rId22"/>
    <p:sldId id="275" r:id="rId23"/>
    <p:sldId id="276" r:id="rId24"/>
    <p:sldId id="277" r:id="rId25"/>
    <p:sldId id="278" r:id="rId26"/>
    <p:sldId id="279" r:id="rId27"/>
    <p:sldId id="280" r:id="rId28"/>
    <p:sldId id="301" r:id="rId29"/>
    <p:sldId id="281" r:id="rId30"/>
    <p:sldId id="282" r:id="rId31"/>
    <p:sldId id="283" r:id="rId32"/>
    <p:sldId id="284" r:id="rId33"/>
    <p:sldId id="285" r:id="rId34"/>
    <p:sldId id="286" r:id="rId35"/>
    <p:sldId id="287" r:id="rId36"/>
    <p:sldId id="288" r:id="rId37"/>
    <p:sldId id="311" r:id="rId38"/>
    <p:sldId id="303" r:id="rId39"/>
    <p:sldId id="304" r:id="rId40"/>
    <p:sldId id="305" r:id="rId41"/>
    <p:sldId id="312" r:id="rId42"/>
    <p:sldId id="289" r:id="rId43"/>
    <p:sldId id="290" r:id="rId44"/>
    <p:sldId id="291" r:id="rId45"/>
    <p:sldId id="292" r:id="rId46"/>
    <p:sldId id="297" r:id="rId47"/>
    <p:sldId id="293" r:id="rId48"/>
    <p:sldId id="307" r:id="rId49"/>
    <p:sldId id="313" r:id="rId50"/>
    <p:sldId id="295" r:id="rId51"/>
    <p:sldId id="296" r:id="rId5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Padgett" initials="LP" lastIdx="1" clrIdx="0">
    <p:extLst>
      <p:ext uri="{19B8F6BF-5375-455C-9EA6-DF929625EA0E}">
        <p15:presenceInfo xmlns:p15="http://schemas.microsoft.com/office/powerpoint/2012/main" userId="S-1-5-21-3655917979-1243709510-1576850356-28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EDB5"/>
    <a:srgbClr val="D7E696"/>
    <a:srgbClr val="DCE8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6" d="100"/>
          <a:sy n="56" d="100"/>
        </p:scale>
        <p:origin x="696"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CE717C-FE73-4AF7-98FD-38F5EFC560A6}" type="datetimeFigureOut">
              <a:rPr lang="en-US" smtClean="0"/>
              <a:t>11/3/2022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75BDD8-C8FD-41E2-A341-160FFD90B200}" type="slidenum">
              <a:rPr lang="en-US" smtClean="0"/>
              <a:t>‹#›</a:t>
            </a:fld>
            <a:endParaRPr lang="en-US" dirty="0"/>
          </a:p>
        </p:txBody>
      </p:sp>
    </p:spTree>
    <p:extLst>
      <p:ext uri="{BB962C8B-B14F-4D97-AF65-F5344CB8AC3E}">
        <p14:creationId xmlns:p14="http://schemas.microsoft.com/office/powerpoint/2010/main" val="3469693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628CFB3-F47E-4775-9229-E9B1019EFA01}" type="datetimeFigureOut">
              <a:rPr lang="en-US" smtClean="0"/>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511188-689C-494D-86E2-A501DA861F38}" type="slidenum">
              <a:rPr lang="en-US" smtClean="0"/>
              <a:t>‹#›</a:t>
            </a:fld>
            <a:endParaRPr lang="en-US" dirty="0"/>
          </a:p>
        </p:txBody>
      </p:sp>
    </p:spTree>
    <p:extLst>
      <p:ext uri="{BB962C8B-B14F-4D97-AF65-F5344CB8AC3E}">
        <p14:creationId xmlns:p14="http://schemas.microsoft.com/office/powerpoint/2010/main" val="3063722345"/>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28CFB3-F47E-4775-9229-E9B1019EFA01}" type="datetimeFigureOut">
              <a:rPr lang="en-US" smtClean="0"/>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511188-689C-494D-86E2-A501DA861F38}" type="slidenum">
              <a:rPr lang="en-US" smtClean="0"/>
              <a:t>‹#›</a:t>
            </a:fld>
            <a:endParaRPr lang="en-US" dirty="0"/>
          </a:p>
        </p:txBody>
      </p:sp>
    </p:spTree>
    <p:extLst>
      <p:ext uri="{BB962C8B-B14F-4D97-AF65-F5344CB8AC3E}">
        <p14:creationId xmlns:p14="http://schemas.microsoft.com/office/powerpoint/2010/main" val="2439450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28CFB3-F47E-4775-9229-E9B1019EFA01}" type="datetimeFigureOut">
              <a:rPr lang="en-US" smtClean="0"/>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511188-689C-494D-86E2-A501DA861F38}"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71000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28CFB3-F47E-4775-9229-E9B1019EFA01}" type="datetimeFigureOut">
              <a:rPr lang="en-US" smtClean="0"/>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511188-689C-494D-86E2-A501DA861F38}" type="slidenum">
              <a:rPr lang="en-US" smtClean="0"/>
              <a:t>‹#›</a:t>
            </a:fld>
            <a:endParaRPr lang="en-US" dirty="0"/>
          </a:p>
        </p:txBody>
      </p:sp>
    </p:spTree>
    <p:extLst>
      <p:ext uri="{BB962C8B-B14F-4D97-AF65-F5344CB8AC3E}">
        <p14:creationId xmlns:p14="http://schemas.microsoft.com/office/powerpoint/2010/main" val="2803162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28CFB3-F47E-4775-9229-E9B1019EFA01}" type="datetimeFigureOut">
              <a:rPr lang="en-US" smtClean="0"/>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511188-689C-494D-86E2-A501DA861F38}"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27115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28CFB3-F47E-4775-9229-E9B1019EFA01}" type="datetimeFigureOut">
              <a:rPr lang="en-US" smtClean="0"/>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511188-689C-494D-86E2-A501DA861F38}" type="slidenum">
              <a:rPr lang="en-US" smtClean="0"/>
              <a:t>‹#›</a:t>
            </a:fld>
            <a:endParaRPr lang="en-US" dirty="0"/>
          </a:p>
        </p:txBody>
      </p:sp>
    </p:spTree>
    <p:extLst>
      <p:ext uri="{BB962C8B-B14F-4D97-AF65-F5344CB8AC3E}">
        <p14:creationId xmlns:p14="http://schemas.microsoft.com/office/powerpoint/2010/main" val="32509551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28CFB3-F47E-4775-9229-E9B1019EFA01}" type="datetimeFigureOut">
              <a:rPr lang="en-US" smtClean="0"/>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511188-689C-494D-86E2-A501DA861F38}" type="slidenum">
              <a:rPr lang="en-US" smtClean="0"/>
              <a:t>‹#›</a:t>
            </a:fld>
            <a:endParaRPr lang="en-US" dirty="0"/>
          </a:p>
        </p:txBody>
      </p:sp>
    </p:spTree>
    <p:extLst>
      <p:ext uri="{BB962C8B-B14F-4D97-AF65-F5344CB8AC3E}">
        <p14:creationId xmlns:p14="http://schemas.microsoft.com/office/powerpoint/2010/main" val="5862247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28CFB3-F47E-4775-9229-E9B1019EFA01}" type="datetimeFigureOut">
              <a:rPr lang="en-US" smtClean="0"/>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511188-689C-494D-86E2-A501DA861F38}" type="slidenum">
              <a:rPr lang="en-US" smtClean="0"/>
              <a:t>‹#›</a:t>
            </a:fld>
            <a:endParaRPr lang="en-US" dirty="0"/>
          </a:p>
        </p:txBody>
      </p:sp>
    </p:spTree>
    <p:extLst>
      <p:ext uri="{BB962C8B-B14F-4D97-AF65-F5344CB8AC3E}">
        <p14:creationId xmlns:p14="http://schemas.microsoft.com/office/powerpoint/2010/main" val="2420215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28CFB3-F47E-4775-9229-E9B1019EFA01}" type="datetimeFigureOut">
              <a:rPr lang="en-US" smtClean="0"/>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511188-689C-494D-86E2-A501DA861F38}" type="slidenum">
              <a:rPr lang="en-US" smtClean="0"/>
              <a:t>‹#›</a:t>
            </a:fld>
            <a:endParaRPr lang="en-US" dirty="0"/>
          </a:p>
        </p:txBody>
      </p:sp>
    </p:spTree>
    <p:extLst>
      <p:ext uri="{BB962C8B-B14F-4D97-AF65-F5344CB8AC3E}">
        <p14:creationId xmlns:p14="http://schemas.microsoft.com/office/powerpoint/2010/main" val="4269346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28CFB3-F47E-4775-9229-E9B1019EFA01}" type="datetimeFigureOut">
              <a:rPr lang="en-US" smtClean="0"/>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3511188-689C-494D-86E2-A501DA861F38}" type="slidenum">
              <a:rPr lang="en-US" smtClean="0"/>
              <a:t>‹#›</a:t>
            </a:fld>
            <a:endParaRPr lang="en-US" dirty="0"/>
          </a:p>
        </p:txBody>
      </p:sp>
    </p:spTree>
    <p:extLst>
      <p:ext uri="{BB962C8B-B14F-4D97-AF65-F5344CB8AC3E}">
        <p14:creationId xmlns:p14="http://schemas.microsoft.com/office/powerpoint/2010/main" val="452213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628CFB3-F47E-4775-9229-E9B1019EFA01}" type="datetimeFigureOut">
              <a:rPr lang="en-US" smtClean="0"/>
              <a:t>11/3/2022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3511188-689C-494D-86E2-A501DA861F38}" type="slidenum">
              <a:rPr lang="en-US" smtClean="0"/>
              <a:t>‹#›</a:t>
            </a:fld>
            <a:endParaRPr lang="en-US" dirty="0"/>
          </a:p>
        </p:txBody>
      </p:sp>
    </p:spTree>
    <p:extLst>
      <p:ext uri="{BB962C8B-B14F-4D97-AF65-F5344CB8AC3E}">
        <p14:creationId xmlns:p14="http://schemas.microsoft.com/office/powerpoint/2010/main" val="3508727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28CFB3-F47E-4775-9229-E9B1019EFA01}" type="datetimeFigureOut">
              <a:rPr lang="en-US" smtClean="0"/>
              <a:t>11/3/2022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3511188-689C-494D-86E2-A501DA861F38}" type="slidenum">
              <a:rPr lang="en-US" smtClean="0"/>
              <a:t>‹#›</a:t>
            </a:fld>
            <a:endParaRPr lang="en-US" dirty="0"/>
          </a:p>
        </p:txBody>
      </p:sp>
    </p:spTree>
    <p:extLst>
      <p:ext uri="{BB962C8B-B14F-4D97-AF65-F5344CB8AC3E}">
        <p14:creationId xmlns:p14="http://schemas.microsoft.com/office/powerpoint/2010/main" val="1911398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628CFB3-F47E-4775-9229-E9B1019EFA01}" type="datetimeFigureOut">
              <a:rPr lang="en-US" smtClean="0"/>
              <a:t>11/3/2022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3511188-689C-494D-86E2-A501DA861F38}" type="slidenum">
              <a:rPr lang="en-US" smtClean="0"/>
              <a:t>‹#›</a:t>
            </a:fld>
            <a:endParaRPr lang="en-US" dirty="0"/>
          </a:p>
        </p:txBody>
      </p:sp>
    </p:spTree>
    <p:extLst>
      <p:ext uri="{BB962C8B-B14F-4D97-AF65-F5344CB8AC3E}">
        <p14:creationId xmlns:p14="http://schemas.microsoft.com/office/powerpoint/2010/main" val="2936514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28CFB3-F47E-4775-9229-E9B1019EFA01}" type="datetimeFigureOut">
              <a:rPr lang="en-US" smtClean="0"/>
              <a:t>11/3/2022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3511188-689C-494D-86E2-A501DA861F38}" type="slidenum">
              <a:rPr lang="en-US" smtClean="0"/>
              <a:t>‹#›</a:t>
            </a:fld>
            <a:endParaRPr lang="en-US" dirty="0"/>
          </a:p>
        </p:txBody>
      </p:sp>
    </p:spTree>
    <p:extLst>
      <p:ext uri="{BB962C8B-B14F-4D97-AF65-F5344CB8AC3E}">
        <p14:creationId xmlns:p14="http://schemas.microsoft.com/office/powerpoint/2010/main" val="1548501258"/>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28CFB3-F47E-4775-9229-E9B1019EFA01}" type="datetimeFigureOut">
              <a:rPr lang="en-US" smtClean="0"/>
              <a:t>11/3/2022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3511188-689C-494D-86E2-A501DA861F38}" type="slidenum">
              <a:rPr lang="en-US" smtClean="0"/>
              <a:t>‹#›</a:t>
            </a:fld>
            <a:endParaRPr lang="en-US" dirty="0"/>
          </a:p>
        </p:txBody>
      </p:sp>
    </p:spTree>
    <p:extLst>
      <p:ext uri="{BB962C8B-B14F-4D97-AF65-F5344CB8AC3E}">
        <p14:creationId xmlns:p14="http://schemas.microsoft.com/office/powerpoint/2010/main" val="298015401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3511188-689C-494D-86E2-A501DA861F38}" type="slidenum">
              <a:rPr lang="en-US" smtClean="0"/>
              <a:t>‹#›</a:t>
            </a:fld>
            <a:endParaRPr lang="en-US" dirty="0"/>
          </a:p>
        </p:txBody>
      </p:sp>
      <p:sp>
        <p:nvSpPr>
          <p:cNvPr id="5" name="Date Placeholder 4"/>
          <p:cNvSpPr>
            <a:spLocks noGrp="1"/>
          </p:cNvSpPr>
          <p:nvPr>
            <p:ph type="dt" sz="half" idx="10"/>
          </p:nvPr>
        </p:nvSpPr>
        <p:spPr/>
        <p:txBody>
          <a:bodyPr/>
          <a:lstStyle/>
          <a:p>
            <a:fld id="{3628CFB3-F47E-4775-9229-E9B1019EFA01}" type="datetimeFigureOut">
              <a:rPr lang="en-US" smtClean="0"/>
              <a:t>11/3/2022</a:t>
            </a:fld>
            <a:endParaRPr lang="en-US" dirty="0"/>
          </a:p>
        </p:txBody>
      </p:sp>
    </p:spTree>
    <p:extLst>
      <p:ext uri="{BB962C8B-B14F-4D97-AF65-F5344CB8AC3E}">
        <p14:creationId xmlns:p14="http://schemas.microsoft.com/office/powerpoint/2010/main" val="324586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628CFB3-F47E-4775-9229-E9B1019EFA01}" type="datetimeFigureOut">
              <a:rPr lang="en-US" smtClean="0"/>
              <a:t>11/3/2022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3511188-689C-494D-86E2-A501DA861F38}" type="slidenum">
              <a:rPr lang="en-US" smtClean="0"/>
              <a:t>‹#›</a:t>
            </a:fld>
            <a:endParaRPr lang="en-US" dirty="0"/>
          </a:p>
        </p:txBody>
      </p:sp>
    </p:spTree>
    <p:extLst>
      <p:ext uri="{BB962C8B-B14F-4D97-AF65-F5344CB8AC3E}">
        <p14:creationId xmlns:p14="http://schemas.microsoft.com/office/powerpoint/2010/main" val="4102751623"/>
      </p:ext>
    </p:extLst>
  </p:cSld>
  <p:clrMap bg1="lt1" tx1="dk1" bg2="lt2" tx2="dk2" accent1="accent1" accent2="accent2" accent3="accent3" accent4="accent4" accent5="accent5" accent6="accent6" hlink="hlink" folHlink="folHlink"/>
  <p:sldLayoutIdLst>
    <p:sldLayoutId id="2147484325" r:id="rId1"/>
    <p:sldLayoutId id="2147484326" r:id="rId2"/>
    <p:sldLayoutId id="2147484327" r:id="rId3"/>
    <p:sldLayoutId id="2147484328" r:id="rId4"/>
    <p:sldLayoutId id="2147484329" r:id="rId5"/>
    <p:sldLayoutId id="2147484330" r:id="rId6"/>
    <p:sldLayoutId id="2147484331" r:id="rId7"/>
    <p:sldLayoutId id="2147484332" r:id="rId8"/>
    <p:sldLayoutId id="2147484333" r:id="rId9"/>
    <p:sldLayoutId id="2147484334" r:id="rId10"/>
    <p:sldLayoutId id="2147484335" r:id="rId11"/>
    <p:sldLayoutId id="2147484336" r:id="rId12"/>
    <p:sldLayoutId id="2147484337" r:id="rId13"/>
    <p:sldLayoutId id="2147484338" r:id="rId14"/>
    <p:sldLayoutId id="2147484339" r:id="rId15"/>
    <p:sldLayoutId id="214748434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transfercredit.ohio.gov/"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highered.ohio.gov/initiatives/access-acceleration/college-credit-plus/ccp"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codes.ohio.gov/ohio-revised-code/section-3365.033" TargetMode="External"/><Relationship Id="rId2" Type="http://schemas.openxmlformats.org/officeDocument/2006/relationships/hyperlink" Target="https://codes.ohio.gov/ohio-administrative-code/rule-3333-1-65.3"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1759236" y="2114549"/>
            <a:ext cx="8679915" cy="2371725"/>
          </a:xfrm>
        </p:spPr>
        <p:txBody>
          <a:bodyPr>
            <a:noAutofit/>
          </a:bodyPr>
          <a:lstStyle/>
          <a:p>
            <a:pPr algn="ctr"/>
            <a:r>
              <a:rPr lang="en-US" sz="4800" b="1">
                <a:solidFill>
                  <a:schemeClr val="tx1"/>
                </a:solidFill>
              </a:rPr>
              <a:t>Annual Information Session </a:t>
            </a:r>
            <a:br>
              <a:rPr lang="en-US" sz="6000" b="1">
                <a:solidFill>
                  <a:schemeClr val="tx1"/>
                </a:solidFill>
              </a:rPr>
            </a:br>
            <a:r>
              <a:rPr lang="en-US" sz="4000" b="1">
                <a:solidFill>
                  <a:schemeClr val="tx1"/>
                </a:solidFill>
              </a:rPr>
              <a:t>for Public Schools</a:t>
            </a:r>
            <a:br>
              <a:rPr lang="en-US" sz="4000" b="1">
                <a:solidFill>
                  <a:schemeClr val="tx1"/>
                </a:solidFill>
              </a:rPr>
            </a:br>
            <a:endParaRPr lang="en-US" sz="4800" b="1" dirty="0">
              <a:solidFill>
                <a:schemeClr val="tx1"/>
              </a:solidFill>
            </a:endParaRPr>
          </a:p>
        </p:txBody>
      </p:sp>
      <p:sp>
        <p:nvSpPr>
          <p:cNvPr id="9" name="Subtitle 8"/>
          <p:cNvSpPr>
            <a:spLocks noGrp="1"/>
          </p:cNvSpPr>
          <p:nvPr>
            <p:ph type="subTitle" idx="1"/>
          </p:nvPr>
        </p:nvSpPr>
        <p:spPr>
          <a:xfrm>
            <a:off x="1759237" y="4630167"/>
            <a:ext cx="8673427" cy="665734"/>
          </a:xfrm>
        </p:spPr>
        <p:txBody>
          <a:bodyPr>
            <a:normAutofit fontScale="92500" lnSpcReduction="20000"/>
          </a:bodyPr>
          <a:lstStyle/>
          <a:p>
            <a:pPr algn="ctr"/>
            <a:r>
              <a:rPr lang="en-US">
                <a:solidFill>
                  <a:schemeClr val="tx1"/>
                </a:solidFill>
              </a:rPr>
              <a:t>To be used during 2022-2023 School Year</a:t>
            </a:r>
          </a:p>
          <a:p>
            <a:pPr algn="ctr"/>
            <a:r>
              <a:rPr lang="en-US">
                <a:solidFill>
                  <a:schemeClr val="tx1"/>
                </a:solidFill>
              </a:rPr>
              <a:t>In preparation for 2023-2024 school year</a:t>
            </a:r>
            <a:endParaRPr lang="en-US" dirty="0">
              <a:solidFill>
                <a:schemeClr val="tx1"/>
              </a:solidFill>
            </a:endParaRPr>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66061" y="5572100"/>
            <a:ext cx="4059778" cy="718210"/>
          </a:xfrm>
          <a:prstGeom prst="rect">
            <a:avLst/>
          </a:prstGeom>
        </p:spPr>
      </p:pic>
    </p:spTree>
    <p:extLst>
      <p:ext uri="{BB962C8B-B14F-4D97-AF65-F5344CB8AC3E}">
        <p14:creationId xmlns:p14="http://schemas.microsoft.com/office/powerpoint/2010/main" val="20807337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sz="4800" b="1" dirty="0"/>
              <a:t>How can students participate?</a:t>
            </a:r>
          </a:p>
        </p:txBody>
      </p:sp>
      <p:sp>
        <p:nvSpPr>
          <p:cNvPr id="7" name="Content Placeholder 6"/>
          <p:cNvSpPr>
            <a:spLocks noGrp="1"/>
          </p:cNvSpPr>
          <p:nvPr>
            <p:ph idx="1"/>
          </p:nvPr>
        </p:nvSpPr>
        <p:spPr/>
        <p:txBody>
          <a:bodyPr>
            <a:normAutofit lnSpcReduction="10000"/>
          </a:bodyPr>
          <a:lstStyle/>
          <a:p>
            <a:pPr marL="0" indent="0">
              <a:lnSpc>
                <a:spcPct val="100000"/>
              </a:lnSpc>
              <a:spcBef>
                <a:spcPts val="600"/>
              </a:spcBef>
              <a:buNone/>
            </a:pPr>
            <a:r>
              <a:rPr lang="en-US" sz="4400" b="1" dirty="0">
                <a:latin typeface="Calibri" panose="020F0502020204030204" pitchFamily="34" charset="0"/>
                <a:cs typeface="Calibri" panose="020F0502020204030204" pitchFamily="34" charset="0"/>
              </a:rPr>
              <a:t>Step 2: College Admission</a:t>
            </a:r>
          </a:p>
          <a:p>
            <a:pPr marL="914400" lvl="1" indent="-457200">
              <a:lnSpc>
                <a:spcPct val="100000"/>
              </a:lnSpc>
              <a:spcBef>
                <a:spcPts val="6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Students must apply for admission</a:t>
            </a:r>
          </a:p>
          <a:p>
            <a:pPr marL="914400" lvl="1" indent="-457200">
              <a:lnSpc>
                <a:spcPct val="100000"/>
              </a:lnSpc>
              <a:spcBef>
                <a:spcPts val="6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Students must meet admission requirements of the college</a:t>
            </a:r>
          </a:p>
          <a:p>
            <a:pPr marL="914400" lvl="1" indent="-457200">
              <a:lnSpc>
                <a:spcPct val="100000"/>
              </a:lnSpc>
              <a:spcBef>
                <a:spcPts val="600"/>
              </a:spcBef>
              <a:buFont typeface="Wingdings" panose="05000000000000000000" pitchFamily="2" charset="2"/>
              <a:buChar char="§"/>
            </a:pPr>
            <a:r>
              <a:rPr lang="en-US" sz="3200" b="1" u="sng" dirty="0">
                <a:latin typeface="Calibri" panose="020F0502020204030204" pitchFamily="34" charset="0"/>
                <a:cs typeface="Calibri" panose="020F0502020204030204" pitchFamily="34" charset="0"/>
              </a:rPr>
              <a:t>Students must complete a “Permission Slip” that will be provided to the students with the college’s application for admission.</a:t>
            </a:r>
          </a:p>
        </p:txBody>
      </p:sp>
      <p:pic>
        <p:nvPicPr>
          <p:cNvPr id="4" name="Picture 3"/>
          <p:cNvPicPr>
            <a:picLocks noChangeAspect="1"/>
          </p:cNvPicPr>
          <p:nvPr/>
        </p:nvPicPr>
        <p:blipFill>
          <a:blip r:embed="rId2"/>
          <a:stretch>
            <a:fillRect/>
          </a:stretch>
        </p:blipFill>
        <p:spPr>
          <a:xfrm>
            <a:off x="4310034" y="6168544"/>
            <a:ext cx="3571929" cy="632864"/>
          </a:xfrm>
          <a:prstGeom prst="rect">
            <a:avLst/>
          </a:prstGeom>
        </p:spPr>
      </p:pic>
    </p:spTree>
    <p:extLst>
      <p:ext uri="{BB962C8B-B14F-4D97-AF65-F5344CB8AC3E}">
        <p14:creationId xmlns:p14="http://schemas.microsoft.com/office/powerpoint/2010/main" val="19623638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sz="4800" b="1" dirty="0"/>
              <a:t>How can students participate?</a:t>
            </a:r>
          </a:p>
        </p:txBody>
      </p:sp>
      <p:sp>
        <p:nvSpPr>
          <p:cNvPr id="7" name="Content Placeholder 6"/>
          <p:cNvSpPr>
            <a:spLocks noGrp="1"/>
          </p:cNvSpPr>
          <p:nvPr>
            <p:ph idx="1"/>
          </p:nvPr>
        </p:nvSpPr>
        <p:spPr/>
        <p:txBody>
          <a:bodyPr>
            <a:normAutofit fontScale="85000" lnSpcReduction="10000"/>
          </a:bodyPr>
          <a:lstStyle/>
          <a:p>
            <a:pPr marL="0" indent="0">
              <a:lnSpc>
                <a:spcPct val="100000"/>
              </a:lnSpc>
              <a:spcBef>
                <a:spcPts val="600"/>
              </a:spcBef>
              <a:buNone/>
            </a:pPr>
            <a:r>
              <a:rPr lang="en-US" sz="4400" b="1" dirty="0">
                <a:latin typeface="Calibri" panose="020F0502020204030204" pitchFamily="34" charset="0"/>
                <a:cs typeface="Calibri" panose="020F0502020204030204" pitchFamily="34" charset="0"/>
              </a:rPr>
              <a:t>Step 2: College Admission</a:t>
            </a:r>
          </a:p>
          <a:p>
            <a:pPr marL="914400" lvl="1" indent="-457200">
              <a:lnSpc>
                <a:spcPct val="100000"/>
              </a:lnSpc>
              <a:spcBef>
                <a:spcPts val="6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Contact the college to learn about their requirements, processes, paperwork, and deadlines</a:t>
            </a:r>
          </a:p>
          <a:p>
            <a:pPr marL="914400" lvl="1" indent="-457200">
              <a:lnSpc>
                <a:spcPct val="100000"/>
              </a:lnSpc>
              <a:spcBef>
                <a:spcPts val="600"/>
              </a:spcBef>
              <a:buFont typeface="Wingdings" panose="05000000000000000000" pitchFamily="2" charset="2"/>
              <a:buChar char="§"/>
            </a:pPr>
            <a:endParaRPr lang="en-US" sz="3200" dirty="0">
              <a:latin typeface="Calibri" panose="020F0502020204030204" pitchFamily="34" charset="0"/>
              <a:cs typeface="Calibri" panose="020F0502020204030204" pitchFamily="34" charset="0"/>
            </a:endParaRPr>
          </a:p>
          <a:p>
            <a:pPr marL="914400" lvl="1" indent="-457200">
              <a:lnSpc>
                <a:spcPct val="100000"/>
              </a:lnSpc>
              <a:spcBef>
                <a:spcPts val="600"/>
              </a:spcBef>
              <a:buFont typeface="Wingdings" panose="05000000000000000000" pitchFamily="2" charset="2"/>
              <a:buChar char="§"/>
            </a:pPr>
            <a:r>
              <a:rPr lang="en-US" sz="3200" u="sng" dirty="0">
                <a:latin typeface="Calibri" panose="020F0502020204030204" pitchFamily="34" charset="0"/>
                <a:cs typeface="Calibri" panose="020F0502020204030204" pitchFamily="34" charset="0"/>
              </a:rPr>
              <a:t>Colleges have the final decision</a:t>
            </a:r>
            <a:r>
              <a:rPr lang="en-US" sz="3200" dirty="0">
                <a:latin typeface="Calibri" panose="020F0502020204030204" pitchFamily="34" charset="0"/>
                <a:cs typeface="Calibri" panose="020F0502020204030204" pitchFamily="34" charset="0"/>
              </a:rPr>
              <a:t> on student admission</a:t>
            </a:r>
          </a:p>
          <a:p>
            <a:pPr marL="914400" lvl="1" indent="-457200">
              <a:lnSpc>
                <a:spcPct val="100000"/>
              </a:lnSpc>
              <a:spcBef>
                <a:spcPts val="600"/>
              </a:spcBef>
              <a:buFont typeface="Wingdings" panose="05000000000000000000" pitchFamily="2" charset="2"/>
              <a:buChar char="§"/>
            </a:pPr>
            <a:r>
              <a:rPr lang="en-US" sz="3200" b="1" u="sng" dirty="0">
                <a:latin typeface="Calibri" panose="020F0502020204030204" pitchFamily="34" charset="0"/>
                <a:cs typeface="Calibri" panose="020F0502020204030204" pitchFamily="34" charset="0"/>
              </a:rPr>
              <a:t>If the student is admitted to the college, the college will send a “Questionnaire” that must be completed for enrollment.</a:t>
            </a:r>
          </a:p>
        </p:txBody>
      </p:sp>
      <p:pic>
        <p:nvPicPr>
          <p:cNvPr id="4" name="Picture 3"/>
          <p:cNvPicPr>
            <a:picLocks noChangeAspect="1"/>
          </p:cNvPicPr>
          <p:nvPr/>
        </p:nvPicPr>
        <p:blipFill>
          <a:blip r:embed="rId2"/>
          <a:stretch>
            <a:fillRect/>
          </a:stretch>
        </p:blipFill>
        <p:spPr>
          <a:xfrm>
            <a:off x="4310034" y="6168544"/>
            <a:ext cx="3571929" cy="632864"/>
          </a:xfrm>
          <a:prstGeom prst="rect">
            <a:avLst/>
          </a:prstGeom>
        </p:spPr>
      </p:pic>
    </p:spTree>
    <p:extLst>
      <p:ext uri="{BB962C8B-B14F-4D97-AF65-F5344CB8AC3E}">
        <p14:creationId xmlns:p14="http://schemas.microsoft.com/office/powerpoint/2010/main" val="257655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sz="4800" b="1" dirty="0"/>
              <a:t>How can students participate?</a:t>
            </a:r>
          </a:p>
        </p:txBody>
      </p:sp>
      <p:sp>
        <p:nvSpPr>
          <p:cNvPr id="7" name="Content Placeholder 6"/>
          <p:cNvSpPr>
            <a:spLocks noGrp="1"/>
          </p:cNvSpPr>
          <p:nvPr>
            <p:ph idx="1"/>
          </p:nvPr>
        </p:nvSpPr>
        <p:spPr/>
        <p:txBody>
          <a:bodyPr>
            <a:normAutofit/>
          </a:bodyPr>
          <a:lstStyle/>
          <a:p>
            <a:pPr marL="0" indent="0">
              <a:lnSpc>
                <a:spcPct val="100000"/>
              </a:lnSpc>
              <a:spcBef>
                <a:spcPts val="600"/>
              </a:spcBef>
              <a:buNone/>
            </a:pPr>
            <a:r>
              <a:rPr lang="en-US" sz="4300" b="1" dirty="0">
                <a:latin typeface="Calibri" panose="020F0502020204030204" pitchFamily="34" charset="0"/>
                <a:cs typeface="Calibri" panose="020F0502020204030204" pitchFamily="34" charset="0"/>
              </a:rPr>
              <a:t>Step 3: Course Registration</a:t>
            </a:r>
          </a:p>
          <a:p>
            <a:pPr marL="914400" lvl="1" indent="-457200">
              <a:lnSpc>
                <a:spcPct val="100000"/>
              </a:lnSpc>
              <a:spcBef>
                <a:spcPts val="6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If the student is considered eligible and has been admitted to the college, then:</a:t>
            </a:r>
          </a:p>
          <a:p>
            <a:pPr marL="1097280" lvl="2" indent="-457200">
              <a:lnSpc>
                <a:spcPct val="100000"/>
              </a:lnSpc>
              <a:spcBef>
                <a:spcPts val="600"/>
              </a:spcBef>
              <a:buFont typeface="Wingdings" panose="05000000000000000000" pitchFamily="2" charset="2"/>
              <a:buChar char="§"/>
            </a:pPr>
            <a:r>
              <a:rPr lang="en-US" sz="2800" dirty="0">
                <a:latin typeface="Calibri" panose="020F0502020204030204" pitchFamily="34" charset="0"/>
                <a:cs typeface="Calibri" panose="020F0502020204030204" pitchFamily="34" charset="0"/>
              </a:rPr>
              <a:t>The college will discuss course options with the student, based on assessment scores, prerequisites, and other requirements</a:t>
            </a:r>
          </a:p>
        </p:txBody>
      </p:sp>
      <p:pic>
        <p:nvPicPr>
          <p:cNvPr id="4" name="Picture 3"/>
          <p:cNvPicPr>
            <a:picLocks noChangeAspect="1"/>
          </p:cNvPicPr>
          <p:nvPr/>
        </p:nvPicPr>
        <p:blipFill>
          <a:blip r:embed="rId2"/>
          <a:stretch>
            <a:fillRect/>
          </a:stretch>
        </p:blipFill>
        <p:spPr>
          <a:xfrm>
            <a:off x="4310035" y="6187036"/>
            <a:ext cx="3571929" cy="632864"/>
          </a:xfrm>
          <a:prstGeom prst="rect">
            <a:avLst/>
          </a:prstGeom>
        </p:spPr>
      </p:pic>
    </p:spTree>
    <p:extLst>
      <p:ext uri="{BB962C8B-B14F-4D97-AF65-F5344CB8AC3E}">
        <p14:creationId xmlns:p14="http://schemas.microsoft.com/office/powerpoint/2010/main" val="11186055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4000" b="1" dirty="0"/>
              <a:t>What courses can a student take?</a:t>
            </a:r>
          </a:p>
        </p:txBody>
      </p:sp>
      <p:sp>
        <p:nvSpPr>
          <p:cNvPr id="7" name="Content Placeholder 6"/>
          <p:cNvSpPr>
            <a:spLocks noGrp="1"/>
          </p:cNvSpPr>
          <p:nvPr>
            <p:ph idx="1"/>
          </p:nvPr>
        </p:nvSpPr>
        <p:spPr>
          <a:xfrm>
            <a:off x="774610" y="1781211"/>
            <a:ext cx="8596668" cy="3880773"/>
          </a:xfrm>
        </p:spPr>
        <p:txBody>
          <a:bodyPr>
            <a:normAutofit fontScale="92500"/>
          </a:bodyPr>
          <a:lstStyle/>
          <a:p>
            <a:pPr marL="0" indent="0">
              <a:lnSpc>
                <a:spcPct val="100000"/>
              </a:lnSpc>
              <a:spcBef>
                <a:spcPts val="600"/>
              </a:spcBef>
              <a:buNone/>
            </a:pPr>
            <a:r>
              <a:rPr lang="en-US" sz="4200" b="1" dirty="0">
                <a:latin typeface="Calibri" panose="020F0502020204030204" pitchFamily="34" charset="0"/>
                <a:cs typeface="Calibri" panose="020F0502020204030204" pitchFamily="34" charset="0"/>
              </a:rPr>
              <a:t>CCP courses can satisfy high school graduation requirements</a:t>
            </a:r>
          </a:p>
          <a:p>
            <a:pPr marL="1028700" lvl="1" indent="-571500">
              <a:lnSpc>
                <a:spcPct val="100000"/>
              </a:lnSpc>
              <a:spcBef>
                <a:spcPts val="600"/>
              </a:spcBef>
              <a:buFont typeface="Wingdings" panose="05000000000000000000" pitchFamily="2" charset="2"/>
              <a:buChar char="§"/>
            </a:pPr>
            <a:r>
              <a:rPr lang="en-US" sz="3500" dirty="0">
                <a:latin typeface="Calibri" panose="020F0502020204030204" pitchFamily="34" charset="0"/>
                <a:cs typeface="Calibri" panose="020F0502020204030204" pitchFamily="34" charset="0"/>
              </a:rPr>
              <a:t>School counselors can help students understand graduation requirements and CCP course substitutions</a:t>
            </a:r>
          </a:p>
          <a:p>
            <a:pPr marL="1028700" lvl="1" indent="-571500">
              <a:lnSpc>
                <a:spcPct val="100000"/>
              </a:lnSpc>
              <a:spcBef>
                <a:spcPts val="600"/>
              </a:spcBef>
              <a:buFont typeface="Wingdings" panose="05000000000000000000" pitchFamily="2" charset="2"/>
              <a:buChar char="§"/>
            </a:pPr>
            <a:r>
              <a:rPr lang="en-US" sz="3500" dirty="0">
                <a:latin typeface="Calibri" panose="020F0502020204030204" pitchFamily="34" charset="0"/>
                <a:cs typeface="Calibri" panose="020F0502020204030204" pitchFamily="34" charset="0"/>
              </a:rPr>
              <a:t>Some high schools have more requirements for graduation than the state minimum</a:t>
            </a:r>
          </a:p>
        </p:txBody>
      </p:sp>
      <p:pic>
        <p:nvPicPr>
          <p:cNvPr id="4" name="Picture 3"/>
          <p:cNvPicPr>
            <a:picLocks noChangeAspect="1"/>
          </p:cNvPicPr>
          <p:nvPr/>
        </p:nvPicPr>
        <p:blipFill>
          <a:blip r:embed="rId2"/>
          <a:stretch>
            <a:fillRect/>
          </a:stretch>
        </p:blipFill>
        <p:spPr>
          <a:xfrm>
            <a:off x="4310034" y="6155844"/>
            <a:ext cx="3571929" cy="632864"/>
          </a:xfrm>
          <a:prstGeom prst="rect">
            <a:avLst/>
          </a:prstGeom>
        </p:spPr>
      </p:pic>
    </p:spTree>
    <p:extLst>
      <p:ext uri="{BB962C8B-B14F-4D97-AF65-F5344CB8AC3E}">
        <p14:creationId xmlns:p14="http://schemas.microsoft.com/office/powerpoint/2010/main" val="2284092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800" b="1" dirty="0"/>
              <a:t>Course Eligibility Rules</a:t>
            </a:r>
          </a:p>
        </p:txBody>
      </p:sp>
      <p:sp>
        <p:nvSpPr>
          <p:cNvPr id="7" name="Content Placeholder 6"/>
          <p:cNvSpPr>
            <a:spLocks noGrp="1"/>
          </p:cNvSpPr>
          <p:nvPr>
            <p:ph idx="1"/>
          </p:nvPr>
        </p:nvSpPr>
        <p:spPr/>
        <p:txBody>
          <a:bodyPr>
            <a:normAutofit fontScale="62500" lnSpcReduction="20000"/>
          </a:bodyPr>
          <a:lstStyle/>
          <a:p>
            <a:pPr marL="0" indent="0">
              <a:lnSpc>
                <a:spcPct val="100000"/>
              </a:lnSpc>
              <a:spcBef>
                <a:spcPts val="600"/>
              </a:spcBef>
              <a:buNone/>
            </a:pPr>
            <a:r>
              <a:rPr lang="en-US" sz="5100" b="1" dirty="0">
                <a:latin typeface="Calibri" panose="020F0502020204030204" pitchFamily="34" charset="0"/>
                <a:cs typeface="Calibri" panose="020F0502020204030204" pitchFamily="34" charset="0"/>
              </a:rPr>
              <a:t>Students must complete their first 15 credits in Level I courses, which include:</a:t>
            </a:r>
          </a:p>
          <a:p>
            <a:pPr marL="1028700" lvl="1" indent="-571500">
              <a:lnSpc>
                <a:spcPct val="100000"/>
              </a:lnSpc>
              <a:spcBef>
                <a:spcPts val="600"/>
              </a:spcBef>
              <a:buFont typeface="Wingdings" panose="05000000000000000000" pitchFamily="2" charset="2"/>
              <a:buChar char="§"/>
            </a:pPr>
            <a:r>
              <a:rPr lang="en-US" sz="4100" dirty="0">
                <a:latin typeface="Calibri" panose="020F0502020204030204" pitchFamily="34" charset="0"/>
                <a:cs typeface="Calibri" panose="020F0502020204030204" pitchFamily="34" charset="0"/>
              </a:rPr>
              <a:t>Transferable courses</a:t>
            </a:r>
          </a:p>
          <a:p>
            <a:pPr marL="1028700" lvl="1" indent="-571500">
              <a:lnSpc>
                <a:spcPct val="100000"/>
              </a:lnSpc>
              <a:spcBef>
                <a:spcPts val="600"/>
              </a:spcBef>
              <a:buFont typeface="Wingdings" panose="05000000000000000000" pitchFamily="2" charset="2"/>
              <a:buChar char="§"/>
            </a:pPr>
            <a:r>
              <a:rPr lang="en-US" sz="4100" dirty="0">
                <a:latin typeface="Calibri" panose="020F0502020204030204" pitchFamily="34" charset="0"/>
                <a:cs typeface="Calibri" panose="020F0502020204030204" pitchFamily="34" charset="0"/>
              </a:rPr>
              <a:t>Courses in IT, Computer Science, Anatomy &amp; Physiology, foreign language</a:t>
            </a:r>
          </a:p>
          <a:p>
            <a:pPr marL="1028700" lvl="1" indent="-571500">
              <a:lnSpc>
                <a:spcPct val="100000"/>
              </a:lnSpc>
              <a:spcBef>
                <a:spcPts val="600"/>
              </a:spcBef>
              <a:buFont typeface="Wingdings" panose="05000000000000000000" pitchFamily="2" charset="2"/>
              <a:buChar char="§"/>
            </a:pPr>
            <a:r>
              <a:rPr lang="en-US" sz="4100" dirty="0">
                <a:latin typeface="Calibri" panose="020F0502020204030204" pitchFamily="34" charset="0"/>
                <a:cs typeface="Calibri" panose="020F0502020204030204" pitchFamily="34" charset="0"/>
              </a:rPr>
              <a:t>Courses that are part of a technical certificate</a:t>
            </a:r>
          </a:p>
          <a:p>
            <a:pPr marL="1028700" lvl="1" indent="-571500">
              <a:lnSpc>
                <a:spcPct val="100000"/>
              </a:lnSpc>
              <a:spcBef>
                <a:spcPts val="600"/>
              </a:spcBef>
              <a:buFont typeface="Wingdings" panose="05000000000000000000" pitchFamily="2" charset="2"/>
              <a:buChar char="§"/>
            </a:pPr>
            <a:r>
              <a:rPr lang="en-US" sz="4100" dirty="0">
                <a:latin typeface="Calibri" panose="020F0502020204030204" pitchFamily="34" charset="0"/>
                <a:cs typeface="Calibri" panose="020F0502020204030204" pitchFamily="34" charset="0"/>
              </a:rPr>
              <a:t>Courses that are part of a 15- or 30-credit pathway</a:t>
            </a:r>
          </a:p>
          <a:p>
            <a:pPr marL="1028700" lvl="1" indent="-571500">
              <a:lnSpc>
                <a:spcPct val="100000"/>
              </a:lnSpc>
              <a:spcBef>
                <a:spcPts val="600"/>
              </a:spcBef>
              <a:buFont typeface="Wingdings" panose="05000000000000000000" pitchFamily="2" charset="2"/>
              <a:buChar char="§"/>
            </a:pPr>
            <a:r>
              <a:rPr lang="en-US" sz="4100" dirty="0">
                <a:latin typeface="Calibri" panose="020F0502020204030204" pitchFamily="34" charset="0"/>
                <a:cs typeface="Calibri" panose="020F0502020204030204" pitchFamily="34" charset="0"/>
              </a:rPr>
              <a:t>Courses in study skills, academic or career success</a:t>
            </a:r>
            <a:endParaRPr lang="en-US" sz="3900" dirty="0">
              <a:latin typeface="Calibri" panose="020F0502020204030204" pitchFamily="34" charset="0"/>
              <a:cs typeface="Calibri" panose="020F0502020204030204" pitchFamily="34" charset="0"/>
            </a:endParaRPr>
          </a:p>
        </p:txBody>
      </p:sp>
      <p:pic>
        <p:nvPicPr>
          <p:cNvPr id="4" name="Picture 3"/>
          <p:cNvPicPr>
            <a:picLocks noChangeAspect="1"/>
          </p:cNvPicPr>
          <p:nvPr/>
        </p:nvPicPr>
        <p:blipFill>
          <a:blip r:embed="rId2"/>
          <a:stretch>
            <a:fillRect/>
          </a:stretch>
        </p:blipFill>
        <p:spPr>
          <a:xfrm>
            <a:off x="4310035" y="6187036"/>
            <a:ext cx="3571929" cy="632864"/>
          </a:xfrm>
          <a:prstGeom prst="rect">
            <a:avLst/>
          </a:prstGeom>
        </p:spPr>
      </p:pic>
    </p:spTree>
    <p:extLst>
      <p:ext uri="{BB962C8B-B14F-4D97-AF65-F5344CB8AC3E}">
        <p14:creationId xmlns:p14="http://schemas.microsoft.com/office/powerpoint/2010/main" val="3787908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800" b="1" dirty="0"/>
              <a:t>Course Eligibility Rules</a:t>
            </a:r>
          </a:p>
        </p:txBody>
      </p:sp>
      <p:sp>
        <p:nvSpPr>
          <p:cNvPr id="7" name="Content Placeholder 6"/>
          <p:cNvSpPr>
            <a:spLocks noGrp="1"/>
          </p:cNvSpPr>
          <p:nvPr>
            <p:ph idx="1"/>
          </p:nvPr>
        </p:nvSpPr>
        <p:spPr>
          <a:xfrm>
            <a:off x="1097280" y="1845734"/>
            <a:ext cx="10302240" cy="4023360"/>
          </a:xfrm>
        </p:spPr>
        <p:txBody>
          <a:bodyPr>
            <a:noAutofit/>
          </a:bodyPr>
          <a:lstStyle/>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Colleges must post their Level I courses – see website for details</a:t>
            </a:r>
          </a:p>
          <a:p>
            <a:pPr>
              <a:lnSpc>
                <a:spcPct val="100000"/>
              </a:lnSpc>
              <a:spcBef>
                <a:spcPts val="300"/>
              </a:spcBef>
              <a:buFont typeface="Wingdings" panose="05000000000000000000" pitchFamily="2" charset="2"/>
              <a:buChar char="§"/>
            </a:pPr>
            <a:endParaRPr lang="en-US" sz="3200" dirty="0">
              <a:latin typeface="Calibri" panose="020F0502020204030204" pitchFamily="34" charset="0"/>
              <a:cs typeface="Calibri" panose="020F0502020204030204" pitchFamily="34" charset="0"/>
            </a:endParaRP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Once a student completes the First 15 credit hours in Level I, he or she can enroll in Level II courses</a:t>
            </a:r>
          </a:p>
          <a:p>
            <a:pPr marL="781200" lvl="1" indent="-457200">
              <a:spcBef>
                <a:spcPts val="300"/>
              </a:spcBef>
              <a:buFont typeface="Wingdings" panose="05000000000000000000" pitchFamily="2" charset="2"/>
              <a:buChar char="§"/>
            </a:pPr>
            <a:r>
              <a:rPr lang="en-US" sz="3000" dirty="0">
                <a:latin typeface="Calibri" panose="020F0502020204030204" pitchFamily="34" charset="0"/>
                <a:cs typeface="Calibri" panose="020F0502020204030204" pitchFamily="34" charset="0"/>
              </a:rPr>
              <a:t>Level II courses are any other allowable college courses for which a student meets the prerequisites</a:t>
            </a:r>
            <a:endParaRPr lang="en-US" sz="2600" dirty="0">
              <a:latin typeface="Calibri" panose="020F0502020204030204" pitchFamily="34" charset="0"/>
              <a:cs typeface="Calibri" panose="020F0502020204030204" pitchFamily="34" charset="0"/>
            </a:endParaRPr>
          </a:p>
        </p:txBody>
      </p:sp>
      <p:pic>
        <p:nvPicPr>
          <p:cNvPr id="4" name="Picture 3"/>
          <p:cNvPicPr>
            <a:picLocks noChangeAspect="1"/>
          </p:cNvPicPr>
          <p:nvPr/>
        </p:nvPicPr>
        <p:blipFill>
          <a:blip r:embed="rId2"/>
          <a:stretch>
            <a:fillRect/>
          </a:stretch>
        </p:blipFill>
        <p:spPr>
          <a:xfrm>
            <a:off x="4310035" y="6168544"/>
            <a:ext cx="3571929" cy="632864"/>
          </a:xfrm>
          <a:prstGeom prst="rect">
            <a:avLst/>
          </a:prstGeom>
        </p:spPr>
      </p:pic>
    </p:spTree>
    <p:extLst>
      <p:ext uri="{BB962C8B-B14F-4D97-AF65-F5344CB8AC3E}">
        <p14:creationId xmlns:p14="http://schemas.microsoft.com/office/powerpoint/2010/main" val="5534517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800" b="1" dirty="0"/>
              <a:t>Course Eligibility Rules</a:t>
            </a:r>
          </a:p>
        </p:txBody>
      </p:sp>
      <p:sp>
        <p:nvSpPr>
          <p:cNvPr id="7" name="Content Placeholder 6"/>
          <p:cNvSpPr>
            <a:spLocks noGrp="1"/>
          </p:cNvSpPr>
          <p:nvPr>
            <p:ph idx="1"/>
          </p:nvPr>
        </p:nvSpPr>
        <p:spPr/>
        <p:txBody>
          <a:bodyPr>
            <a:noAutofit/>
          </a:bodyPr>
          <a:lstStyle/>
          <a:p>
            <a:pPr marL="0" indent="0">
              <a:lnSpc>
                <a:spcPct val="100000"/>
              </a:lnSpc>
              <a:spcBef>
                <a:spcPts val="300"/>
              </a:spcBef>
              <a:spcAft>
                <a:spcPts val="0"/>
              </a:spcAft>
              <a:buNone/>
            </a:pPr>
            <a:r>
              <a:rPr lang="en-US" sz="3200" b="1" dirty="0">
                <a:latin typeface="Calibri" panose="020F0502020204030204" pitchFamily="34" charset="0"/>
                <a:cs typeface="Calibri" panose="020F0502020204030204" pitchFamily="34" charset="0"/>
              </a:rPr>
              <a:t>Non-allowable courses include</a:t>
            </a:r>
            <a:r>
              <a:rPr lang="en-US" sz="3200" dirty="0">
                <a:latin typeface="Calibri" panose="020F0502020204030204" pitchFamily="34" charset="0"/>
                <a:cs typeface="Calibri" panose="020F0502020204030204" pitchFamily="34" charset="0"/>
              </a:rPr>
              <a:t>:	</a:t>
            </a:r>
          </a:p>
          <a:p>
            <a:pPr marL="914400" lvl="1" indent="-457200">
              <a:lnSpc>
                <a:spcPct val="100000"/>
              </a:lnSpc>
              <a:spcBef>
                <a:spcPts val="300"/>
              </a:spcBef>
              <a:spcAft>
                <a:spcPts val="0"/>
              </a:spcAft>
              <a:buFont typeface="Wingdings" panose="05000000000000000000" pitchFamily="2" charset="2"/>
              <a:buChar char="§"/>
            </a:pPr>
            <a:r>
              <a:rPr lang="en-US" sz="3000" dirty="0">
                <a:latin typeface="Calibri" panose="020F0502020204030204" pitchFamily="34" charset="0"/>
                <a:cs typeface="Calibri" panose="020F0502020204030204" pitchFamily="34" charset="0"/>
              </a:rPr>
              <a:t>Private applied courses with one-on-one instruction (such as performing art lessons)</a:t>
            </a:r>
          </a:p>
          <a:p>
            <a:pPr marL="914400" lvl="1" indent="-457200">
              <a:lnSpc>
                <a:spcPct val="100000"/>
              </a:lnSpc>
              <a:spcBef>
                <a:spcPts val="300"/>
              </a:spcBef>
              <a:spcAft>
                <a:spcPts val="0"/>
              </a:spcAft>
              <a:buFont typeface="Wingdings" panose="05000000000000000000" pitchFamily="2" charset="2"/>
              <a:buChar char="§"/>
            </a:pPr>
            <a:r>
              <a:rPr lang="en-US" sz="3000" dirty="0">
                <a:latin typeface="Calibri" panose="020F0502020204030204" pitchFamily="34" charset="0"/>
                <a:cs typeface="Calibri" panose="020F0502020204030204" pitchFamily="34" charset="0"/>
              </a:rPr>
              <a:t>Courses with high fees</a:t>
            </a:r>
          </a:p>
          <a:p>
            <a:pPr marL="914400" lvl="1" indent="-457200">
              <a:lnSpc>
                <a:spcPct val="100000"/>
              </a:lnSpc>
              <a:spcBef>
                <a:spcPts val="300"/>
              </a:spcBef>
              <a:spcAft>
                <a:spcPts val="0"/>
              </a:spcAft>
              <a:buFont typeface="Wingdings" panose="05000000000000000000" pitchFamily="2" charset="2"/>
              <a:buChar char="§"/>
            </a:pPr>
            <a:r>
              <a:rPr lang="en-US" sz="3000" dirty="0">
                <a:latin typeface="Calibri" panose="020F0502020204030204" pitchFamily="34" charset="0"/>
                <a:cs typeface="Calibri" panose="020F0502020204030204" pitchFamily="34" charset="0"/>
              </a:rPr>
              <a:t>Study abroad courses</a:t>
            </a:r>
          </a:p>
          <a:p>
            <a:pPr marL="914400" lvl="1" indent="-457200">
              <a:lnSpc>
                <a:spcPct val="100000"/>
              </a:lnSpc>
              <a:spcBef>
                <a:spcPts val="300"/>
              </a:spcBef>
              <a:spcAft>
                <a:spcPts val="0"/>
              </a:spcAft>
              <a:buFont typeface="Wingdings" panose="05000000000000000000" pitchFamily="2" charset="2"/>
              <a:buChar char="§"/>
            </a:pPr>
            <a:r>
              <a:rPr lang="en-US" sz="3000" dirty="0">
                <a:latin typeface="Calibri" panose="020F0502020204030204" pitchFamily="34" charset="0"/>
                <a:cs typeface="Calibri" panose="020F0502020204030204" pitchFamily="34" charset="0"/>
              </a:rPr>
              <a:t>Physical education courses</a:t>
            </a:r>
          </a:p>
          <a:p>
            <a:pPr marL="914400" lvl="1" indent="-457200">
              <a:lnSpc>
                <a:spcPct val="100000"/>
              </a:lnSpc>
              <a:spcBef>
                <a:spcPts val="300"/>
              </a:spcBef>
              <a:spcAft>
                <a:spcPts val="0"/>
              </a:spcAft>
              <a:buFont typeface="Wingdings" panose="05000000000000000000" pitchFamily="2" charset="2"/>
              <a:buChar char="§"/>
            </a:pPr>
            <a:r>
              <a:rPr lang="en-US" sz="3000" dirty="0">
                <a:latin typeface="Calibri" panose="020F0502020204030204" pitchFamily="34" charset="0"/>
                <a:cs typeface="Calibri" panose="020F0502020204030204" pitchFamily="34" charset="0"/>
              </a:rPr>
              <a:t>Pass/Fail graded courses</a:t>
            </a:r>
          </a:p>
          <a:p>
            <a:pPr marL="914400" lvl="1" indent="-457200">
              <a:lnSpc>
                <a:spcPct val="100000"/>
              </a:lnSpc>
              <a:spcBef>
                <a:spcPts val="300"/>
              </a:spcBef>
              <a:spcAft>
                <a:spcPts val="0"/>
              </a:spcAft>
              <a:buFont typeface="Wingdings" panose="05000000000000000000" pitchFamily="2" charset="2"/>
              <a:buChar char="§"/>
            </a:pPr>
            <a:r>
              <a:rPr lang="en-US" sz="3000" dirty="0">
                <a:latin typeface="Calibri" panose="020F0502020204030204" pitchFamily="34" charset="0"/>
                <a:cs typeface="Calibri" panose="020F0502020204030204" pitchFamily="34" charset="0"/>
              </a:rPr>
              <a:t>Remedial courses or sectarian/religious courses</a:t>
            </a:r>
          </a:p>
        </p:txBody>
      </p:sp>
      <p:pic>
        <p:nvPicPr>
          <p:cNvPr id="4" name="Picture 3"/>
          <p:cNvPicPr>
            <a:picLocks noChangeAspect="1"/>
          </p:cNvPicPr>
          <p:nvPr/>
        </p:nvPicPr>
        <p:blipFill>
          <a:blip r:embed="rId2"/>
          <a:stretch>
            <a:fillRect/>
          </a:stretch>
        </p:blipFill>
        <p:spPr>
          <a:xfrm>
            <a:off x="4310034" y="6168544"/>
            <a:ext cx="3571929" cy="632864"/>
          </a:xfrm>
          <a:prstGeom prst="rect">
            <a:avLst/>
          </a:prstGeom>
        </p:spPr>
      </p:pic>
    </p:spTree>
    <p:extLst>
      <p:ext uri="{BB962C8B-B14F-4D97-AF65-F5344CB8AC3E}">
        <p14:creationId xmlns:p14="http://schemas.microsoft.com/office/powerpoint/2010/main" val="2721624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sz="4800" b="1" dirty="0"/>
              <a:t>What are other requirements?</a:t>
            </a:r>
          </a:p>
        </p:txBody>
      </p:sp>
      <p:sp>
        <p:nvSpPr>
          <p:cNvPr id="7" name="Content Placeholder 6"/>
          <p:cNvSpPr>
            <a:spLocks noGrp="1"/>
          </p:cNvSpPr>
          <p:nvPr>
            <p:ph idx="1"/>
          </p:nvPr>
        </p:nvSpPr>
        <p:spPr/>
        <p:txBody>
          <a:bodyPr>
            <a:noAutofit/>
          </a:bodyPr>
          <a:lstStyle/>
          <a:p>
            <a:pPr marL="0" indent="0">
              <a:lnSpc>
                <a:spcPct val="100000"/>
              </a:lnSpc>
              <a:spcBef>
                <a:spcPts val="300"/>
              </a:spcBef>
              <a:buNone/>
            </a:pPr>
            <a:r>
              <a:rPr lang="en-US" sz="3600" b="1" dirty="0">
                <a:latin typeface="Calibri" panose="020F0502020204030204" pitchFamily="34" charset="0"/>
                <a:cs typeface="Calibri" panose="020F0502020204030204" pitchFamily="34" charset="0"/>
              </a:rPr>
              <a:t>Grades</a:t>
            </a:r>
            <a:r>
              <a:rPr lang="en-US" sz="3200" dirty="0">
                <a:latin typeface="Calibri" panose="020F0502020204030204" pitchFamily="34" charset="0"/>
                <a:cs typeface="Calibri" panose="020F0502020204030204" pitchFamily="34" charset="0"/>
              </a:rPr>
              <a:t>	</a:t>
            </a:r>
          </a:p>
          <a:p>
            <a:pPr marL="914400" lvl="1" indent="-457200">
              <a:lnSpc>
                <a:spcPct val="100000"/>
              </a:lnSpc>
              <a:spcBef>
                <a:spcPts val="300"/>
              </a:spcBef>
              <a:buFont typeface="Wingdings" panose="05000000000000000000" pitchFamily="2" charset="2"/>
              <a:buChar char="§"/>
            </a:pPr>
            <a:r>
              <a:rPr lang="en-US" sz="3000" dirty="0">
                <a:latin typeface="Calibri" panose="020F0502020204030204" pitchFamily="34" charset="0"/>
                <a:cs typeface="Calibri" panose="020F0502020204030204" pitchFamily="34" charset="0"/>
              </a:rPr>
              <a:t>College Credit Plus grades earned in the college course is the same grade that will be on the high school transcript</a:t>
            </a:r>
          </a:p>
          <a:p>
            <a:pPr marL="914400" lvl="1" indent="-457200">
              <a:lnSpc>
                <a:spcPct val="100000"/>
              </a:lnSpc>
              <a:spcBef>
                <a:spcPts val="300"/>
              </a:spcBef>
              <a:buFont typeface="Wingdings" panose="05000000000000000000" pitchFamily="2" charset="2"/>
              <a:buChar char="§"/>
            </a:pPr>
            <a:r>
              <a:rPr lang="en-US" sz="3000" dirty="0">
                <a:latin typeface="Calibri" panose="020F0502020204030204" pitchFamily="34" charset="0"/>
                <a:cs typeface="Calibri" panose="020F0502020204030204" pitchFamily="34" charset="0"/>
              </a:rPr>
              <a:t>CCP course grades will be factored into the high school and college GPAs</a:t>
            </a:r>
          </a:p>
        </p:txBody>
      </p:sp>
      <p:pic>
        <p:nvPicPr>
          <p:cNvPr id="4" name="Picture 3"/>
          <p:cNvPicPr>
            <a:picLocks noChangeAspect="1"/>
          </p:cNvPicPr>
          <p:nvPr/>
        </p:nvPicPr>
        <p:blipFill>
          <a:blip r:embed="rId2"/>
          <a:stretch>
            <a:fillRect/>
          </a:stretch>
        </p:blipFill>
        <p:spPr>
          <a:xfrm>
            <a:off x="4310034" y="6179900"/>
            <a:ext cx="3571929" cy="632864"/>
          </a:xfrm>
          <a:prstGeom prst="rect">
            <a:avLst/>
          </a:prstGeom>
        </p:spPr>
      </p:pic>
    </p:spTree>
    <p:extLst>
      <p:ext uri="{BB962C8B-B14F-4D97-AF65-F5344CB8AC3E}">
        <p14:creationId xmlns:p14="http://schemas.microsoft.com/office/powerpoint/2010/main" val="17548498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sz="4800" b="1" dirty="0"/>
              <a:t>What are other requirements?</a:t>
            </a:r>
          </a:p>
        </p:txBody>
      </p:sp>
      <p:sp>
        <p:nvSpPr>
          <p:cNvPr id="7" name="Content Placeholder 6"/>
          <p:cNvSpPr>
            <a:spLocks noGrp="1"/>
          </p:cNvSpPr>
          <p:nvPr>
            <p:ph idx="1"/>
          </p:nvPr>
        </p:nvSpPr>
        <p:spPr>
          <a:xfrm>
            <a:off x="677334" y="1615840"/>
            <a:ext cx="8596668" cy="3880773"/>
          </a:xfrm>
        </p:spPr>
        <p:txBody>
          <a:bodyPr>
            <a:noAutofit/>
          </a:bodyPr>
          <a:lstStyle/>
          <a:p>
            <a:pPr marL="0" indent="0">
              <a:lnSpc>
                <a:spcPct val="100000"/>
              </a:lnSpc>
              <a:spcBef>
                <a:spcPts val="300"/>
              </a:spcBef>
              <a:buNone/>
            </a:pPr>
            <a:r>
              <a:rPr lang="en-US" sz="3600" b="1" dirty="0">
                <a:latin typeface="Calibri" panose="020F0502020204030204" pitchFamily="34" charset="0"/>
                <a:cs typeface="Calibri" panose="020F0502020204030204" pitchFamily="34" charset="0"/>
              </a:rPr>
              <a:t>Grade Weighting</a:t>
            </a:r>
            <a:r>
              <a:rPr lang="en-US" sz="3200" dirty="0">
                <a:latin typeface="Calibri" panose="020F0502020204030204" pitchFamily="34" charset="0"/>
                <a:cs typeface="Calibri" panose="020F0502020204030204" pitchFamily="34" charset="0"/>
              </a:rPr>
              <a:t>	</a:t>
            </a: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If a high school uses a weighted grading scale for Advanced Placement, International Baccalaureate, or Honors courses in a subject area:</a:t>
            </a:r>
          </a:p>
          <a:p>
            <a:pPr lvl="1">
              <a:lnSpc>
                <a:spcPct val="100000"/>
              </a:lnSpc>
              <a:spcBef>
                <a:spcPts val="300"/>
              </a:spcBef>
              <a:buFont typeface="Wingdings" panose="05000000000000000000" pitchFamily="2" charset="2"/>
              <a:buChar char="§"/>
            </a:pPr>
            <a:r>
              <a:rPr lang="en-US" sz="3000" dirty="0">
                <a:latin typeface="Calibri" panose="020F0502020204030204" pitchFamily="34" charset="0"/>
                <a:cs typeface="Calibri" panose="020F0502020204030204" pitchFamily="34" charset="0"/>
              </a:rPr>
              <a:t> Then College Credit Plus courses in the subject area will be weighted using the same scale in order to calculate the student’s grade point average and class rank</a:t>
            </a:r>
          </a:p>
        </p:txBody>
      </p:sp>
      <p:pic>
        <p:nvPicPr>
          <p:cNvPr id="4" name="Picture 3"/>
          <p:cNvPicPr>
            <a:picLocks noChangeAspect="1"/>
          </p:cNvPicPr>
          <p:nvPr/>
        </p:nvPicPr>
        <p:blipFill>
          <a:blip r:embed="rId2"/>
          <a:stretch>
            <a:fillRect/>
          </a:stretch>
        </p:blipFill>
        <p:spPr>
          <a:xfrm>
            <a:off x="4310034" y="6155844"/>
            <a:ext cx="3571929" cy="632864"/>
          </a:xfrm>
          <a:prstGeom prst="rect">
            <a:avLst/>
          </a:prstGeom>
        </p:spPr>
      </p:pic>
    </p:spTree>
    <p:extLst>
      <p:ext uri="{BB962C8B-B14F-4D97-AF65-F5344CB8AC3E}">
        <p14:creationId xmlns:p14="http://schemas.microsoft.com/office/powerpoint/2010/main" val="36445254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sz="4800" b="1" dirty="0"/>
              <a:t>What are other requirements?</a:t>
            </a:r>
          </a:p>
        </p:txBody>
      </p:sp>
      <p:sp>
        <p:nvSpPr>
          <p:cNvPr id="7" name="Content Placeholder 6"/>
          <p:cNvSpPr>
            <a:spLocks noGrp="1"/>
          </p:cNvSpPr>
          <p:nvPr>
            <p:ph idx="1"/>
          </p:nvPr>
        </p:nvSpPr>
        <p:spPr/>
        <p:txBody>
          <a:bodyPr>
            <a:noAutofit/>
          </a:bodyPr>
          <a:lstStyle/>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Students should consider courses in a career pathway that interests them</a:t>
            </a:r>
          </a:p>
          <a:p>
            <a:pPr>
              <a:lnSpc>
                <a:spcPct val="100000"/>
              </a:lnSpc>
              <a:spcBef>
                <a:spcPts val="300"/>
              </a:spcBef>
              <a:buFont typeface="Wingdings" panose="05000000000000000000" pitchFamily="2" charset="2"/>
              <a:buChar char="§"/>
            </a:pPr>
            <a:endParaRPr lang="en-US" sz="3200" dirty="0">
              <a:latin typeface="Calibri" panose="020F0502020204030204" pitchFamily="34" charset="0"/>
              <a:cs typeface="Calibri" panose="020F0502020204030204" pitchFamily="34" charset="0"/>
            </a:endParaRP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Students should ask about pathways that identify courses leading to a major or degree requirements</a:t>
            </a:r>
          </a:p>
        </p:txBody>
      </p:sp>
      <p:pic>
        <p:nvPicPr>
          <p:cNvPr id="4" name="Picture 3"/>
          <p:cNvPicPr>
            <a:picLocks noChangeAspect="1"/>
          </p:cNvPicPr>
          <p:nvPr/>
        </p:nvPicPr>
        <p:blipFill>
          <a:blip r:embed="rId2"/>
          <a:stretch>
            <a:fillRect/>
          </a:stretch>
        </p:blipFill>
        <p:spPr>
          <a:xfrm>
            <a:off x="4310035" y="6168544"/>
            <a:ext cx="3571929" cy="632864"/>
          </a:xfrm>
          <a:prstGeom prst="rect">
            <a:avLst/>
          </a:prstGeom>
        </p:spPr>
      </p:pic>
    </p:spTree>
    <p:extLst>
      <p:ext uri="{BB962C8B-B14F-4D97-AF65-F5344CB8AC3E}">
        <p14:creationId xmlns:p14="http://schemas.microsoft.com/office/powerpoint/2010/main" val="3296912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800" b="1" dirty="0"/>
              <a:t>What is College Credit Plus?</a:t>
            </a:r>
          </a:p>
        </p:txBody>
      </p:sp>
      <p:sp>
        <p:nvSpPr>
          <p:cNvPr id="7" name="Content Placeholder 6"/>
          <p:cNvSpPr>
            <a:spLocks noGrp="1"/>
          </p:cNvSpPr>
          <p:nvPr>
            <p:ph idx="1"/>
          </p:nvPr>
        </p:nvSpPr>
        <p:spPr>
          <a:xfrm>
            <a:off x="581192" y="2057073"/>
            <a:ext cx="11029615" cy="3678303"/>
          </a:xfrm>
        </p:spPr>
        <p:txBody>
          <a:bodyPr>
            <a:normAutofit/>
          </a:bodyPr>
          <a:lstStyle/>
          <a:p>
            <a:pPr marL="0" indent="0" algn="ctr">
              <a:lnSpc>
                <a:spcPct val="100000"/>
              </a:lnSpc>
              <a:spcBef>
                <a:spcPts val="1200"/>
              </a:spcBef>
              <a:buNone/>
            </a:pPr>
            <a:r>
              <a:rPr lang="en-US" sz="4000" b="1" dirty="0">
                <a:latin typeface="Calibri" panose="020F0502020204030204" pitchFamily="34" charset="0"/>
                <a:cs typeface="Calibri" panose="020F0502020204030204" pitchFamily="34" charset="0"/>
              </a:rPr>
              <a:t>College Credit Plus is Ohio’s dual credit program </a:t>
            </a:r>
          </a:p>
          <a:p>
            <a:pPr lvl="1">
              <a:lnSpc>
                <a:spcPct val="100000"/>
              </a:lnSpc>
              <a:spcBef>
                <a:spcPts val="12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Students can earn high school and college credit at the same time</a:t>
            </a:r>
          </a:p>
          <a:p>
            <a:pPr lvl="1">
              <a:lnSpc>
                <a:spcPct val="100000"/>
              </a:lnSpc>
              <a:spcBef>
                <a:spcPts val="12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Students enroll in college courses and adhere to the policies and requirements of the college</a:t>
            </a:r>
          </a:p>
        </p:txBody>
      </p:sp>
      <p:pic>
        <p:nvPicPr>
          <p:cNvPr id="9" name="Picture 8"/>
          <p:cNvPicPr>
            <a:picLocks noChangeAspect="1"/>
          </p:cNvPicPr>
          <p:nvPr/>
        </p:nvPicPr>
        <p:blipFill>
          <a:blip r:embed="rId2"/>
          <a:stretch>
            <a:fillRect/>
          </a:stretch>
        </p:blipFill>
        <p:spPr>
          <a:xfrm>
            <a:off x="4310034" y="5735376"/>
            <a:ext cx="3571929" cy="632864"/>
          </a:xfrm>
          <a:prstGeom prst="rect">
            <a:avLst/>
          </a:prstGeom>
        </p:spPr>
      </p:pic>
    </p:spTree>
    <p:extLst>
      <p:ext uri="{BB962C8B-B14F-4D97-AF65-F5344CB8AC3E}">
        <p14:creationId xmlns:p14="http://schemas.microsoft.com/office/powerpoint/2010/main" val="2591896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sz="4800" b="1"/>
              <a:t>What are other requirements?</a:t>
            </a:r>
            <a:endParaRPr lang="en-US" sz="4800" b="1" dirty="0"/>
          </a:p>
        </p:txBody>
      </p:sp>
      <p:sp>
        <p:nvSpPr>
          <p:cNvPr id="7" name="Content Placeholder 6"/>
          <p:cNvSpPr>
            <a:spLocks noGrp="1"/>
          </p:cNvSpPr>
          <p:nvPr>
            <p:ph idx="1"/>
          </p:nvPr>
        </p:nvSpPr>
        <p:spPr>
          <a:xfrm>
            <a:off x="677334" y="1820121"/>
            <a:ext cx="8596668" cy="3880773"/>
          </a:xfrm>
        </p:spPr>
        <p:txBody>
          <a:bodyPr>
            <a:noAutofit/>
          </a:bodyPr>
          <a:lstStyle/>
          <a:p>
            <a:pPr marL="0" indent="0">
              <a:lnSpc>
                <a:spcPct val="100000"/>
              </a:lnSpc>
              <a:spcBef>
                <a:spcPts val="300"/>
              </a:spcBef>
              <a:buNone/>
            </a:pPr>
            <a:r>
              <a:rPr lang="en-US" sz="3200" b="1" dirty="0">
                <a:latin typeface="Calibri" panose="020F0502020204030204" pitchFamily="34" charset="0"/>
                <a:cs typeface="Calibri" panose="020F0502020204030204" pitchFamily="34" charset="0"/>
              </a:rPr>
              <a:t>Graduation Requirements</a:t>
            </a: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Students may take College Credit Plus courses in subject areas that will satisfy graduation requirements</a:t>
            </a:r>
          </a:p>
          <a:p>
            <a:pPr>
              <a:lnSpc>
                <a:spcPct val="100000"/>
              </a:lnSpc>
              <a:spcBef>
                <a:spcPts val="300"/>
              </a:spcBef>
              <a:buFont typeface="Wingdings" panose="05000000000000000000" pitchFamily="2" charset="2"/>
              <a:buChar char="§"/>
            </a:pPr>
            <a:endParaRPr lang="en-US" sz="3200" dirty="0">
              <a:latin typeface="Calibri" panose="020F0502020204030204" pitchFamily="34" charset="0"/>
              <a:cs typeface="Calibri" panose="020F0502020204030204" pitchFamily="34" charset="0"/>
            </a:endParaRP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Students must work with school counselors to ensure they are meeting any mandatory testing or other high school graduation requirements</a:t>
            </a:r>
          </a:p>
        </p:txBody>
      </p:sp>
      <p:pic>
        <p:nvPicPr>
          <p:cNvPr id="4" name="Picture 3"/>
          <p:cNvPicPr>
            <a:picLocks noChangeAspect="1"/>
          </p:cNvPicPr>
          <p:nvPr/>
        </p:nvPicPr>
        <p:blipFill>
          <a:blip r:embed="rId2"/>
          <a:stretch>
            <a:fillRect/>
          </a:stretch>
        </p:blipFill>
        <p:spPr>
          <a:xfrm>
            <a:off x="4310035" y="6181244"/>
            <a:ext cx="3571929" cy="632864"/>
          </a:xfrm>
          <a:prstGeom prst="rect">
            <a:avLst/>
          </a:prstGeom>
        </p:spPr>
      </p:pic>
    </p:spTree>
    <p:extLst>
      <p:ext uri="{BB962C8B-B14F-4D97-AF65-F5344CB8AC3E}">
        <p14:creationId xmlns:p14="http://schemas.microsoft.com/office/powerpoint/2010/main" val="20340325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b="1" dirty="0"/>
              <a:t>How many classes can students take?</a:t>
            </a:r>
          </a:p>
        </p:txBody>
      </p:sp>
      <p:sp>
        <p:nvSpPr>
          <p:cNvPr id="7" name="Content Placeholder 6"/>
          <p:cNvSpPr>
            <a:spLocks noGrp="1"/>
          </p:cNvSpPr>
          <p:nvPr>
            <p:ph idx="1"/>
          </p:nvPr>
        </p:nvSpPr>
        <p:spPr>
          <a:xfrm>
            <a:off x="581192" y="1737360"/>
            <a:ext cx="11029616" cy="4176983"/>
          </a:xfrm>
        </p:spPr>
        <p:txBody>
          <a:bodyPr>
            <a:noAutofit/>
          </a:bodyPr>
          <a:lstStyle/>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Students may be enrolled in up to 30 credits per year, </a:t>
            </a:r>
            <a:r>
              <a:rPr lang="en-US" sz="3200" dirty="0">
                <a:highlight>
                  <a:srgbClr val="FFFF00"/>
                </a:highlight>
                <a:latin typeface="Calibri" panose="020F0502020204030204" pitchFamily="34" charset="0"/>
                <a:cs typeface="Calibri" panose="020F0502020204030204" pitchFamily="34" charset="0"/>
              </a:rPr>
              <a:t>which includes high school courses:</a:t>
            </a: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Calculation:</a:t>
            </a:r>
          </a:p>
          <a:p>
            <a:pPr marL="0" indent="0" algn="ctr">
              <a:lnSpc>
                <a:spcPct val="100000"/>
              </a:lnSpc>
              <a:spcBef>
                <a:spcPts val="1200"/>
              </a:spcBef>
              <a:spcAft>
                <a:spcPts val="1200"/>
              </a:spcAft>
              <a:buNone/>
            </a:pPr>
            <a:r>
              <a:rPr lang="en-US" sz="3200" dirty="0">
                <a:latin typeface="Calibri" panose="020F0502020204030204" pitchFamily="34" charset="0"/>
                <a:cs typeface="Calibri" panose="020F0502020204030204" pitchFamily="34" charset="0"/>
              </a:rPr>
              <a:t>30 – (secondary school units x 3) = max CCP credits</a:t>
            </a: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The maximum number of credits allowable for a student while participating in the program is </a:t>
            </a:r>
            <a:r>
              <a:rPr lang="en-US" sz="3200" dirty="0">
                <a:highlight>
                  <a:srgbClr val="FFFF00"/>
                </a:highlight>
                <a:latin typeface="Calibri" panose="020F0502020204030204" pitchFamily="34" charset="0"/>
                <a:cs typeface="Calibri" panose="020F0502020204030204" pitchFamily="34" charset="0"/>
              </a:rPr>
              <a:t>120</a:t>
            </a:r>
          </a:p>
        </p:txBody>
      </p:sp>
      <p:pic>
        <p:nvPicPr>
          <p:cNvPr id="4" name="Picture 3"/>
          <p:cNvPicPr>
            <a:picLocks noChangeAspect="1"/>
          </p:cNvPicPr>
          <p:nvPr/>
        </p:nvPicPr>
        <p:blipFill>
          <a:blip r:embed="rId2"/>
          <a:stretch>
            <a:fillRect/>
          </a:stretch>
        </p:blipFill>
        <p:spPr>
          <a:xfrm>
            <a:off x="4287810" y="6168544"/>
            <a:ext cx="3571929" cy="632864"/>
          </a:xfrm>
          <a:prstGeom prst="rect">
            <a:avLst/>
          </a:prstGeom>
        </p:spPr>
      </p:pic>
    </p:spTree>
    <p:extLst>
      <p:ext uri="{BB962C8B-B14F-4D97-AF65-F5344CB8AC3E}">
        <p14:creationId xmlns:p14="http://schemas.microsoft.com/office/powerpoint/2010/main" val="30561454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b="1" dirty="0"/>
              <a:t>How many classes can students take?</a:t>
            </a:r>
          </a:p>
        </p:txBody>
      </p:sp>
      <p:sp>
        <p:nvSpPr>
          <p:cNvPr id="7" name="Content Placeholder 6"/>
          <p:cNvSpPr>
            <a:spLocks noGrp="1"/>
          </p:cNvSpPr>
          <p:nvPr>
            <p:ph idx="1"/>
          </p:nvPr>
        </p:nvSpPr>
        <p:spPr>
          <a:xfrm>
            <a:off x="677334" y="1698950"/>
            <a:ext cx="8596668" cy="3880773"/>
          </a:xfrm>
        </p:spPr>
        <p:txBody>
          <a:bodyPr>
            <a:noAutofit/>
          </a:bodyPr>
          <a:lstStyle/>
          <a:p>
            <a:pPr marL="0" indent="0">
              <a:lnSpc>
                <a:spcPct val="100000"/>
              </a:lnSpc>
              <a:spcBef>
                <a:spcPts val="300"/>
              </a:spcBef>
              <a:buNone/>
            </a:pPr>
            <a:r>
              <a:rPr lang="en-US" sz="3200" dirty="0">
                <a:latin typeface="Calibri" panose="020F0502020204030204" pitchFamily="34" charset="0"/>
                <a:cs typeface="Calibri" panose="020F0502020204030204" pitchFamily="34" charset="0"/>
              </a:rPr>
              <a:t>If a student enrolls in more than 30 credits for the year, the school will discuss with the student whether to:</a:t>
            </a:r>
          </a:p>
          <a:p>
            <a:pPr lvl="1">
              <a:lnSpc>
                <a:spcPct val="100000"/>
              </a:lnSpc>
              <a:spcBef>
                <a:spcPts val="300"/>
              </a:spcBef>
              <a:buFont typeface="Wingdings" panose="05000000000000000000" pitchFamily="2" charset="2"/>
              <a:buChar char="§"/>
            </a:pPr>
            <a:r>
              <a:rPr lang="en-US" sz="3000" dirty="0">
                <a:latin typeface="Calibri" panose="020F0502020204030204" pitchFamily="34" charset="0"/>
                <a:cs typeface="Calibri" panose="020F0502020204030204" pitchFamily="34" charset="0"/>
              </a:rPr>
              <a:t>Drop the course (prior to the no-fault withdrawal date) or </a:t>
            </a:r>
          </a:p>
          <a:p>
            <a:pPr lvl="1">
              <a:lnSpc>
                <a:spcPct val="100000"/>
              </a:lnSpc>
              <a:spcBef>
                <a:spcPts val="300"/>
              </a:spcBef>
              <a:buFont typeface="Wingdings" panose="05000000000000000000" pitchFamily="2" charset="2"/>
              <a:buChar char="§"/>
            </a:pPr>
            <a:endParaRPr lang="en-US" sz="3000" dirty="0">
              <a:latin typeface="Calibri" panose="020F0502020204030204" pitchFamily="34" charset="0"/>
              <a:cs typeface="Calibri" panose="020F0502020204030204" pitchFamily="34" charset="0"/>
            </a:endParaRPr>
          </a:p>
          <a:p>
            <a:pPr lvl="1">
              <a:lnSpc>
                <a:spcPct val="100000"/>
              </a:lnSpc>
              <a:spcBef>
                <a:spcPts val="300"/>
              </a:spcBef>
              <a:buFont typeface="Wingdings" panose="05000000000000000000" pitchFamily="2" charset="2"/>
              <a:buChar char="§"/>
            </a:pPr>
            <a:r>
              <a:rPr lang="en-US" sz="3000" dirty="0">
                <a:latin typeface="Calibri" panose="020F0502020204030204" pitchFamily="34" charset="0"/>
                <a:cs typeface="Calibri" panose="020F0502020204030204" pitchFamily="34" charset="0"/>
              </a:rPr>
              <a:t>Pay for the entire course (including tuition, fees, books) at the college’s standard rates (Option A)</a:t>
            </a:r>
          </a:p>
        </p:txBody>
      </p:sp>
      <p:pic>
        <p:nvPicPr>
          <p:cNvPr id="4" name="Picture 3"/>
          <p:cNvPicPr>
            <a:picLocks noChangeAspect="1"/>
          </p:cNvPicPr>
          <p:nvPr/>
        </p:nvPicPr>
        <p:blipFill>
          <a:blip r:embed="rId2"/>
          <a:stretch>
            <a:fillRect/>
          </a:stretch>
        </p:blipFill>
        <p:spPr>
          <a:xfrm>
            <a:off x="4310034" y="6188662"/>
            <a:ext cx="3571929" cy="632864"/>
          </a:xfrm>
          <a:prstGeom prst="rect">
            <a:avLst/>
          </a:prstGeom>
        </p:spPr>
      </p:pic>
    </p:spTree>
    <p:extLst>
      <p:ext uri="{BB962C8B-B14F-4D97-AF65-F5344CB8AC3E}">
        <p14:creationId xmlns:p14="http://schemas.microsoft.com/office/powerpoint/2010/main" val="13377271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b="1" dirty="0"/>
              <a:t>What are differences between high school &amp; college?</a:t>
            </a:r>
          </a:p>
        </p:txBody>
      </p:sp>
      <p:sp>
        <p:nvSpPr>
          <p:cNvPr id="7" name="Content Placeholder 6"/>
          <p:cNvSpPr>
            <a:spLocks noGrp="1"/>
          </p:cNvSpPr>
          <p:nvPr>
            <p:ph idx="1"/>
          </p:nvPr>
        </p:nvSpPr>
        <p:spPr/>
        <p:txBody>
          <a:bodyPr>
            <a:noAutofit/>
          </a:bodyPr>
          <a:lstStyle/>
          <a:p>
            <a:pPr marL="0" indent="0">
              <a:lnSpc>
                <a:spcPct val="100000"/>
              </a:lnSpc>
              <a:spcBef>
                <a:spcPts val="300"/>
              </a:spcBef>
              <a:buNone/>
            </a:pPr>
            <a:r>
              <a:rPr lang="en-US" sz="3600" b="1" dirty="0">
                <a:latin typeface="Calibri" panose="020F0502020204030204" pitchFamily="34" charset="0"/>
                <a:cs typeface="Calibri" panose="020F0502020204030204" pitchFamily="34" charset="0"/>
              </a:rPr>
              <a:t>Tests</a:t>
            </a: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High School: Tests are sometimes given weekly or at the end of the chapter</a:t>
            </a:r>
          </a:p>
          <a:p>
            <a:pPr>
              <a:lnSpc>
                <a:spcPct val="100000"/>
              </a:lnSpc>
              <a:spcBef>
                <a:spcPts val="300"/>
              </a:spcBef>
              <a:buFont typeface="Wingdings" panose="05000000000000000000" pitchFamily="2" charset="2"/>
              <a:buChar char="§"/>
            </a:pPr>
            <a:endParaRPr lang="en-US" sz="3200" dirty="0">
              <a:latin typeface="Calibri" panose="020F0502020204030204" pitchFamily="34" charset="0"/>
              <a:cs typeface="Calibri" panose="020F0502020204030204" pitchFamily="34" charset="0"/>
            </a:endParaRP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College: Tests are generally fewer in number and cover more material</a:t>
            </a:r>
          </a:p>
        </p:txBody>
      </p:sp>
      <p:pic>
        <p:nvPicPr>
          <p:cNvPr id="4" name="Picture 3"/>
          <p:cNvPicPr>
            <a:picLocks noChangeAspect="1"/>
          </p:cNvPicPr>
          <p:nvPr/>
        </p:nvPicPr>
        <p:blipFill>
          <a:blip r:embed="rId2"/>
          <a:stretch>
            <a:fillRect/>
          </a:stretch>
        </p:blipFill>
        <p:spPr>
          <a:xfrm>
            <a:off x="4310034" y="6192174"/>
            <a:ext cx="3571929" cy="632864"/>
          </a:xfrm>
          <a:prstGeom prst="rect">
            <a:avLst/>
          </a:prstGeom>
        </p:spPr>
      </p:pic>
    </p:spTree>
    <p:extLst>
      <p:ext uri="{BB962C8B-B14F-4D97-AF65-F5344CB8AC3E}">
        <p14:creationId xmlns:p14="http://schemas.microsoft.com/office/powerpoint/2010/main" val="27166694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b="1" dirty="0"/>
              <a:t>What are differences between high school &amp; college?</a:t>
            </a:r>
          </a:p>
        </p:txBody>
      </p:sp>
      <p:sp>
        <p:nvSpPr>
          <p:cNvPr id="7" name="Content Placeholder 6"/>
          <p:cNvSpPr>
            <a:spLocks noGrp="1"/>
          </p:cNvSpPr>
          <p:nvPr>
            <p:ph idx="1"/>
          </p:nvPr>
        </p:nvSpPr>
        <p:spPr/>
        <p:txBody>
          <a:bodyPr>
            <a:noAutofit/>
          </a:bodyPr>
          <a:lstStyle/>
          <a:p>
            <a:pPr marL="0" indent="0">
              <a:lnSpc>
                <a:spcPct val="100000"/>
              </a:lnSpc>
              <a:spcBef>
                <a:spcPts val="300"/>
              </a:spcBef>
              <a:buNone/>
            </a:pPr>
            <a:r>
              <a:rPr lang="en-US" sz="3600" b="1" dirty="0">
                <a:latin typeface="Calibri" panose="020F0502020204030204" pitchFamily="34" charset="0"/>
                <a:cs typeface="Calibri" panose="020F0502020204030204" pitchFamily="34" charset="0"/>
              </a:rPr>
              <a:t>Study Time</a:t>
            </a: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High School: Required homework ranges between 1 to 3 hours per day</a:t>
            </a:r>
          </a:p>
          <a:p>
            <a:pPr>
              <a:lnSpc>
                <a:spcPct val="100000"/>
              </a:lnSpc>
              <a:spcBef>
                <a:spcPts val="300"/>
              </a:spcBef>
              <a:buFont typeface="Wingdings" panose="05000000000000000000" pitchFamily="2" charset="2"/>
              <a:buChar char="§"/>
            </a:pPr>
            <a:endParaRPr lang="en-US" sz="3200" dirty="0">
              <a:latin typeface="Calibri" panose="020F0502020204030204" pitchFamily="34" charset="0"/>
              <a:cs typeface="Calibri" panose="020F0502020204030204" pitchFamily="34" charset="0"/>
            </a:endParaRP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College: Standard rule of 2 to 3 hours of homework for every hour spent in class (3 to 5 hours per day)</a:t>
            </a:r>
          </a:p>
        </p:txBody>
      </p:sp>
      <p:pic>
        <p:nvPicPr>
          <p:cNvPr id="4" name="Picture 3"/>
          <p:cNvPicPr>
            <a:picLocks noChangeAspect="1"/>
          </p:cNvPicPr>
          <p:nvPr/>
        </p:nvPicPr>
        <p:blipFill>
          <a:blip r:embed="rId2"/>
          <a:stretch>
            <a:fillRect/>
          </a:stretch>
        </p:blipFill>
        <p:spPr>
          <a:xfrm>
            <a:off x="4310034" y="6182649"/>
            <a:ext cx="3571929" cy="632864"/>
          </a:xfrm>
          <a:prstGeom prst="rect">
            <a:avLst/>
          </a:prstGeom>
        </p:spPr>
      </p:pic>
    </p:spTree>
    <p:extLst>
      <p:ext uri="{BB962C8B-B14F-4D97-AF65-F5344CB8AC3E}">
        <p14:creationId xmlns:p14="http://schemas.microsoft.com/office/powerpoint/2010/main" val="34989807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b="1" dirty="0"/>
              <a:t>What are differences between high school &amp; college?</a:t>
            </a:r>
          </a:p>
        </p:txBody>
      </p:sp>
      <p:sp>
        <p:nvSpPr>
          <p:cNvPr id="7" name="Content Placeholder 6"/>
          <p:cNvSpPr>
            <a:spLocks noGrp="1"/>
          </p:cNvSpPr>
          <p:nvPr>
            <p:ph idx="1"/>
          </p:nvPr>
        </p:nvSpPr>
        <p:spPr/>
        <p:txBody>
          <a:bodyPr>
            <a:noAutofit/>
          </a:bodyPr>
          <a:lstStyle/>
          <a:p>
            <a:pPr marL="0" indent="0">
              <a:lnSpc>
                <a:spcPct val="100000"/>
              </a:lnSpc>
              <a:spcBef>
                <a:spcPts val="300"/>
              </a:spcBef>
              <a:buNone/>
            </a:pPr>
            <a:r>
              <a:rPr lang="en-US" sz="3600" b="1" dirty="0">
                <a:latin typeface="Calibri" panose="020F0502020204030204" pitchFamily="34" charset="0"/>
                <a:cs typeface="Calibri" panose="020F0502020204030204" pitchFamily="34" charset="0"/>
              </a:rPr>
              <a:t>Knowledge Acquisition </a:t>
            </a: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High School: Information provided mostly in-class. Out-of-class research is minimal</a:t>
            </a: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College: Coursework will generally require more independent thinking, longer writing assignments, and out-of-class research</a:t>
            </a:r>
          </a:p>
        </p:txBody>
      </p:sp>
      <p:pic>
        <p:nvPicPr>
          <p:cNvPr id="4" name="Picture 3"/>
          <p:cNvPicPr>
            <a:picLocks noChangeAspect="1"/>
          </p:cNvPicPr>
          <p:nvPr/>
        </p:nvPicPr>
        <p:blipFill>
          <a:blip r:embed="rId2"/>
          <a:stretch>
            <a:fillRect/>
          </a:stretch>
        </p:blipFill>
        <p:spPr>
          <a:xfrm>
            <a:off x="4310035" y="6199736"/>
            <a:ext cx="3571929" cy="632864"/>
          </a:xfrm>
          <a:prstGeom prst="rect">
            <a:avLst/>
          </a:prstGeom>
        </p:spPr>
      </p:pic>
    </p:spTree>
    <p:extLst>
      <p:ext uri="{BB962C8B-B14F-4D97-AF65-F5344CB8AC3E}">
        <p14:creationId xmlns:p14="http://schemas.microsoft.com/office/powerpoint/2010/main" val="16275069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b="1" dirty="0"/>
              <a:t>What are differences between high school &amp; college?</a:t>
            </a:r>
          </a:p>
        </p:txBody>
      </p:sp>
      <p:sp>
        <p:nvSpPr>
          <p:cNvPr id="7" name="Content Placeholder 6"/>
          <p:cNvSpPr>
            <a:spLocks noGrp="1"/>
          </p:cNvSpPr>
          <p:nvPr>
            <p:ph idx="1"/>
          </p:nvPr>
        </p:nvSpPr>
        <p:spPr/>
        <p:txBody>
          <a:bodyPr>
            <a:noAutofit/>
          </a:bodyPr>
          <a:lstStyle/>
          <a:p>
            <a:pPr marL="0" indent="0">
              <a:lnSpc>
                <a:spcPct val="100000"/>
              </a:lnSpc>
              <a:spcBef>
                <a:spcPts val="300"/>
              </a:spcBef>
              <a:buNone/>
            </a:pPr>
            <a:r>
              <a:rPr lang="en-US" sz="3600" b="1" dirty="0">
                <a:latin typeface="Calibri" panose="020F0502020204030204" pitchFamily="34" charset="0"/>
                <a:cs typeface="Calibri" panose="020F0502020204030204" pitchFamily="34" charset="0"/>
              </a:rPr>
              <a:t>Grades</a:t>
            </a: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High School: Numerous quizzes, tests, and homework assignments</a:t>
            </a:r>
          </a:p>
          <a:p>
            <a:pPr>
              <a:lnSpc>
                <a:spcPct val="100000"/>
              </a:lnSpc>
              <a:spcBef>
                <a:spcPts val="300"/>
              </a:spcBef>
              <a:buFont typeface="Wingdings" panose="05000000000000000000" pitchFamily="2" charset="2"/>
              <a:buChar char="§"/>
            </a:pPr>
            <a:endParaRPr lang="en-US" sz="3200" dirty="0">
              <a:latin typeface="Calibri" panose="020F0502020204030204" pitchFamily="34" charset="0"/>
              <a:cs typeface="Calibri" panose="020F0502020204030204" pitchFamily="34" charset="0"/>
            </a:endParaRP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College: Few tests and fewer, if any, homework assignments will be used to determine final grades</a:t>
            </a:r>
          </a:p>
        </p:txBody>
      </p:sp>
      <p:pic>
        <p:nvPicPr>
          <p:cNvPr id="4" name="Picture 3"/>
          <p:cNvPicPr>
            <a:picLocks noChangeAspect="1"/>
          </p:cNvPicPr>
          <p:nvPr/>
        </p:nvPicPr>
        <p:blipFill>
          <a:blip r:embed="rId2"/>
          <a:stretch>
            <a:fillRect/>
          </a:stretch>
        </p:blipFill>
        <p:spPr>
          <a:xfrm>
            <a:off x="4310035" y="6168544"/>
            <a:ext cx="3571929" cy="632864"/>
          </a:xfrm>
          <a:prstGeom prst="rect">
            <a:avLst/>
          </a:prstGeom>
        </p:spPr>
      </p:pic>
    </p:spTree>
    <p:extLst>
      <p:ext uri="{BB962C8B-B14F-4D97-AF65-F5344CB8AC3E}">
        <p14:creationId xmlns:p14="http://schemas.microsoft.com/office/powerpoint/2010/main" val="16408362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b="1" dirty="0"/>
              <a:t>What are differences between high school &amp; college?</a:t>
            </a:r>
          </a:p>
        </p:txBody>
      </p:sp>
      <p:sp>
        <p:nvSpPr>
          <p:cNvPr id="7" name="Content Placeholder 6"/>
          <p:cNvSpPr>
            <a:spLocks noGrp="1"/>
          </p:cNvSpPr>
          <p:nvPr>
            <p:ph idx="1"/>
          </p:nvPr>
        </p:nvSpPr>
        <p:spPr/>
        <p:txBody>
          <a:bodyPr>
            <a:normAutofit lnSpcReduction="10000"/>
          </a:bodyPr>
          <a:lstStyle/>
          <a:p>
            <a:pPr marL="0" indent="0">
              <a:lnSpc>
                <a:spcPct val="100000"/>
              </a:lnSpc>
              <a:spcBef>
                <a:spcPts val="300"/>
              </a:spcBef>
              <a:buNone/>
            </a:pPr>
            <a:r>
              <a:rPr lang="en-US" sz="3600" b="1" dirty="0">
                <a:latin typeface="Calibri" panose="020F0502020204030204" pitchFamily="34" charset="0"/>
                <a:cs typeface="Calibri" panose="020F0502020204030204" pitchFamily="34" charset="0"/>
              </a:rPr>
              <a:t>Role of Parents</a:t>
            </a:r>
          </a:p>
          <a:p>
            <a:pPr>
              <a:lnSpc>
                <a:spcPct val="100000"/>
              </a:lnSpc>
              <a:spcBef>
                <a:spcPts val="300"/>
              </a:spcBef>
              <a:buFont typeface="Wingdings" panose="05000000000000000000" pitchFamily="2" charset="2"/>
              <a:buChar char="§"/>
            </a:pPr>
            <a:r>
              <a:rPr lang="en-US" sz="2800" dirty="0">
                <a:latin typeface="Calibri" panose="020F0502020204030204" pitchFamily="34" charset="0"/>
                <a:cs typeface="Calibri" panose="020F0502020204030204" pitchFamily="34" charset="0"/>
              </a:rPr>
              <a:t> High School: Parents are strong advocates working closely with teachers and counselors</a:t>
            </a:r>
          </a:p>
          <a:p>
            <a:pPr>
              <a:lnSpc>
                <a:spcPct val="100000"/>
              </a:lnSpc>
              <a:spcBef>
                <a:spcPts val="300"/>
              </a:spcBef>
              <a:buFont typeface="Wingdings" panose="05000000000000000000" pitchFamily="2" charset="2"/>
              <a:buChar char="§"/>
            </a:pPr>
            <a:endParaRPr lang="en-US" sz="2800" dirty="0">
              <a:latin typeface="Calibri" panose="020F0502020204030204" pitchFamily="34" charset="0"/>
              <a:cs typeface="Calibri" panose="020F0502020204030204" pitchFamily="34" charset="0"/>
            </a:endParaRPr>
          </a:p>
          <a:p>
            <a:pPr>
              <a:lnSpc>
                <a:spcPct val="100000"/>
              </a:lnSpc>
              <a:spcBef>
                <a:spcPts val="300"/>
              </a:spcBef>
              <a:buFont typeface="Wingdings" panose="05000000000000000000" pitchFamily="2" charset="2"/>
              <a:buChar char="§"/>
            </a:pPr>
            <a:r>
              <a:rPr lang="en-US" sz="2800" dirty="0">
                <a:latin typeface="Calibri" panose="020F0502020204030204" pitchFamily="34" charset="0"/>
                <a:cs typeface="Calibri" panose="020F0502020204030204" pitchFamily="34" charset="0"/>
              </a:rPr>
              <a:t> College: Parent serves as a mentor and support for the student; the college views the student as independent decision-maker</a:t>
            </a:r>
          </a:p>
          <a:p>
            <a:pPr>
              <a:lnSpc>
                <a:spcPct val="100000"/>
              </a:lnSpc>
              <a:spcBef>
                <a:spcPts val="300"/>
              </a:spcBef>
              <a:buFont typeface="Wingdings" panose="05000000000000000000" pitchFamily="2" charset="2"/>
              <a:buChar char="§"/>
            </a:pPr>
            <a:r>
              <a:rPr lang="en-US" sz="2800" dirty="0">
                <a:latin typeface="Calibri" panose="020F0502020204030204" pitchFamily="34" charset="0"/>
                <a:cs typeface="Calibri" panose="020F0502020204030204" pitchFamily="34" charset="0"/>
              </a:rPr>
              <a:t> College: The Family Education Rights and Privacy Act (FERPA) protects student education records</a:t>
            </a:r>
          </a:p>
        </p:txBody>
      </p:sp>
      <p:pic>
        <p:nvPicPr>
          <p:cNvPr id="4" name="Picture 3"/>
          <p:cNvPicPr>
            <a:picLocks noChangeAspect="1"/>
          </p:cNvPicPr>
          <p:nvPr/>
        </p:nvPicPr>
        <p:blipFill>
          <a:blip r:embed="rId2"/>
          <a:stretch>
            <a:fillRect/>
          </a:stretch>
        </p:blipFill>
        <p:spPr>
          <a:xfrm>
            <a:off x="4310034" y="6181244"/>
            <a:ext cx="3571929" cy="632864"/>
          </a:xfrm>
          <a:prstGeom prst="rect">
            <a:avLst/>
          </a:prstGeom>
        </p:spPr>
      </p:pic>
    </p:spTree>
    <p:extLst>
      <p:ext uri="{BB962C8B-B14F-4D97-AF65-F5344CB8AC3E}">
        <p14:creationId xmlns:p14="http://schemas.microsoft.com/office/powerpoint/2010/main" val="14835643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b="1" dirty="0"/>
              <a:t>What are differences between high school &amp; college?</a:t>
            </a:r>
          </a:p>
        </p:txBody>
      </p:sp>
      <p:sp>
        <p:nvSpPr>
          <p:cNvPr id="7" name="Content Placeholder 6"/>
          <p:cNvSpPr>
            <a:spLocks noGrp="1"/>
          </p:cNvSpPr>
          <p:nvPr>
            <p:ph idx="1"/>
          </p:nvPr>
        </p:nvSpPr>
        <p:spPr/>
        <p:txBody>
          <a:bodyPr>
            <a:normAutofit fontScale="85000" lnSpcReduction="10000"/>
          </a:bodyPr>
          <a:lstStyle/>
          <a:p>
            <a:pPr marL="0" indent="0">
              <a:lnSpc>
                <a:spcPct val="100000"/>
              </a:lnSpc>
              <a:spcBef>
                <a:spcPts val="300"/>
              </a:spcBef>
              <a:buNone/>
            </a:pPr>
            <a:r>
              <a:rPr lang="en-US" sz="3600" b="1" dirty="0">
                <a:latin typeface="Calibri" panose="020F0502020204030204" pitchFamily="34" charset="0"/>
                <a:cs typeface="Calibri" panose="020F0502020204030204" pitchFamily="34" charset="0"/>
              </a:rPr>
              <a:t>Accommodations</a:t>
            </a: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High School: Parents and students work with high school staff to determine what assistance or accommodations can be made for students with IEPs or 504 plans. </a:t>
            </a:r>
          </a:p>
          <a:p>
            <a:pPr>
              <a:lnSpc>
                <a:spcPct val="100000"/>
              </a:lnSpc>
              <a:spcBef>
                <a:spcPts val="300"/>
              </a:spcBef>
              <a:buFont typeface="Wingdings" panose="05000000000000000000" pitchFamily="2" charset="2"/>
              <a:buChar char="§"/>
            </a:pPr>
            <a:endParaRPr lang="en-US" sz="3200" dirty="0">
              <a:latin typeface="Calibri" panose="020F0502020204030204" pitchFamily="34" charset="0"/>
              <a:cs typeface="Calibri" panose="020F0502020204030204" pitchFamily="34" charset="0"/>
            </a:endParaRP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College: Students must work directly with college staff to determine if accommodations are needed. IEPs and 504 plans may or may not be included in the discussions.</a:t>
            </a:r>
          </a:p>
        </p:txBody>
      </p:sp>
      <p:pic>
        <p:nvPicPr>
          <p:cNvPr id="4" name="Picture 3"/>
          <p:cNvPicPr>
            <a:picLocks noChangeAspect="1"/>
          </p:cNvPicPr>
          <p:nvPr/>
        </p:nvPicPr>
        <p:blipFill>
          <a:blip r:embed="rId2"/>
          <a:stretch>
            <a:fillRect/>
          </a:stretch>
        </p:blipFill>
        <p:spPr>
          <a:xfrm>
            <a:off x="4310034" y="6181244"/>
            <a:ext cx="3571929" cy="632864"/>
          </a:xfrm>
          <a:prstGeom prst="rect">
            <a:avLst/>
          </a:prstGeom>
        </p:spPr>
      </p:pic>
    </p:spTree>
    <p:extLst>
      <p:ext uri="{BB962C8B-B14F-4D97-AF65-F5344CB8AC3E}">
        <p14:creationId xmlns:p14="http://schemas.microsoft.com/office/powerpoint/2010/main" val="39961134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b="1" dirty="0"/>
              <a:t>What are benefits of participating in College Credit Plus?</a:t>
            </a:r>
          </a:p>
        </p:txBody>
      </p:sp>
      <p:sp>
        <p:nvSpPr>
          <p:cNvPr id="7" name="Content Placeholder 6"/>
          <p:cNvSpPr>
            <a:spLocks noGrp="1"/>
          </p:cNvSpPr>
          <p:nvPr>
            <p:ph idx="1"/>
          </p:nvPr>
        </p:nvSpPr>
        <p:spPr/>
        <p:txBody>
          <a:bodyPr>
            <a:normAutofit lnSpcReduction="10000"/>
          </a:bodyPr>
          <a:lstStyle/>
          <a:p>
            <a:pPr marL="0" indent="0">
              <a:lnSpc>
                <a:spcPct val="100000"/>
              </a:lnSpc>
              <a:spcBef>
                <a:spcPts val="300"/>
              </a:spcBef>
              <a:buNone/>
            </a:pPr>
            <a:r>
              <a:rPr lang="en-US" sz="3600" dirty="0">
                <a:latin typeface="Calibri" panose="020F0502020204030204" pitchFamily="34" charset="0"/>
                <a:cs typeface="Calibri" panose="020F0502020204030204" pitchFamily="34" charset="0"/>
              </a:rPr>
              <a:t>Students can: </a:t>
            </a: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Earn high school and college credits at the same time</a:t>
            </a: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Get a “head start” on career planning and degree or certificate completion</a:t>
            </a: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Experience college early to understand the expectations of college life</a:t>
            </a: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Save tuition and textbook costs</a:t>
            </a:r>
          </a:p>
        </p:txBody>
      </p:sp>
      <p:pic>
        <p:nvPicPr>
          <p:cNvPr id="4" name="Picture 3"/>
          <p:cNvPicPr>
            <a:picLocks noChangeAspect="1"/>
          </p:cNvPicPr>
          <p:nvPr/>
        </p:nvPicPr>
        <p:blipFill>
          <a:blip r:embed="rId2"/>
          <a:stretch>
            <a:fillRect/>
          </a:stretch>
        </p:blipFill>
        <p:spPr>
          <a:xfrm>
            <a:off x="4310035" y="6187036"/>
            <a:ext cx="3571929" cy="632864"/>
          </a:xfrm>
          <a:prstGeom prst="rect">
            <a:avLst/>
          </a:prstGeom>
        </p:spPr>
      </p:pic>
    </p:spTree>
    <p:extLst>
      <p:ext uri="{BB962C8B-B14F-4D97-AF65-F5344CB8AC3E}">
        <p14:creationId xmlns:p14="http://schemas.microsoft.com/office/powerpoint/2010/main" val="3629737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800" b="1" dirty="0"/>
              <a:t>What is College Credit Plus?</a:t>
            </a:r>
          </a:p>
        </p:txBody>
      </p:sp>
      <p:sp>
        <p:nvSpPr>
          <p:cNvPr id="7" name="Content Placeholder 6"/>
          <p:cNvSpPr>
            <a:spLocks noGrp="1"/>
          </p:cNvSpPr>
          <p:nvPr>
            <p:ph idx="1"/>
          </p:nvPr>
        </p:nvSpPr>
        <p:spPr/>
        <p:txBody>
          <a:bodyPr>
            <a:noAutofit/>
          </a:bodyPr>
          <a:lstStyle/>
          <a:p>
            <a:pPr marL="0" indent="0">
              <a:lnSpc>
                <a:spcPct val="100000"/>
              </a:lnSpc>
              <a:spcBef>
                <a:spcPts val="600"/>
              </a:spcBef>
              <a:buNone/>
            </a:pPr>
            <a:r>
              <a:rPr lang="en-US" sz="3200" dirty="0">
                <a:latin typeface="Calibri" panose="020F0502020204030204" pitchFamily="34" charset="0"/>
                <a:cs typeface="Calibri" panose="020F0502020204030204" pitchFamily="34" charset="0"/>
              </a:rPr>
              <a:t>Students in Grades 7 through 12:</a:t>
            </a:r>
          </a:p>
          <a:p>
            <a:pPr marL="461963" indent="-461963">
              <a:lnSpc>
                <a:spcPct val="100000"/>
              </a:lnSpc>
              <a:spcBef>
                <a:spcPts val="600"/>
              </a:spcBef>
            </a:pPr>
            <a:r>
              <a:rPr lang="en-US" sz="3200" dirty="0">
                <a:latin typeface="Calibri" panose="020F0502020204030204" pitchFamily="34" charset="0"/>
                <a:cs typeface="Calibri" panose="020F0502020204030204" pitchFamily="34" charset="0"/>
              </a:rPr>
              <a:t>Must be Ohio residents and</a:t>
            </a:r>
          </a:p>
          <a:p>
            <a:pPr marL="785963" lvl="1" indent="-461963">
              <a:spcBef>
                <a:spcPts val="600"/>
              </a:spcBef>
              <a:buFont typeface="Wingdings" panose="05000000000000000000" pitchFamily="2" charset="2"/>
              <a:buChar char="§"/>
            </a:pPr>
            <a:r>
              <a:rPr lang="en-US" sz="2800" dirty="0">
                <a:latin typeface="Calibri" panose="020F0502020204030204" pitchFamily="34" charset="0"/>
                <a:cs typeface="Calibri" panose="020F0502020204030204" pitchFamily="34" charset="0"/>
              </a:rPr>
              <a:t>Attend an Ohio secondary school (public or private) or </a:t>
            </a:r>
          </a:p>
          <a:p>
            <a:pPr marL="785963" lvl="1" indent="-461963">
              <a:spcBef>
                <a:spcPts val="600"/>
              </a:spcBef>
              <a:buFont typeface="Wingdings" panose="05000000000000000000" pitchFamily="2" charset="2"/>
              <a:buChar char="§"/>
            </a:pPr>
            <a:r>
              <a:rPr lang="en-US" sz="2800" dirty="0">
                <a:latin typeface="Calibri" panose="020F0502020204030204" pitchFamily="34" charset="0"/>
                <a:cs typeface="Calibri" panose="020F0502020204030204" pitchFamily="34" charset="0"/>
              </a:rPr>
              <a:t>Receive homeschooling instruction</a:t>
            </a:r>
          </a:p>
        </p:txBody>
      </p:sp>
      <p:pic>
        <p:nvPicPr>
          <p:cNvPr id="4" name="Picture 3"/>
          <p:cNvPicPr>
            <a:picLocks noChangeAspect="1"/>
          </p:cNvPicPr>
          <p:nvPr/>
        </p:nvPicPr>
        <p:blipFill>
          <a:blip r:embed="rId2"/>
          <a:stretch>
            <a:fillRect/>
          </a:stretch>
        </p:blipFill>
        <p:spPr>
          <a:xfrm>
            <a:off x="4310035" y="5730704"/>
            <a:ext cx="3571929" cy="632864"/>
          </a:xfrm>
          <a:prstGeom prst="rect">
            <a:avLst/>
          </a:prstGeom>
        </p:spPr>
      </p:pic>
    </p:spTree>
    <p:extLst>
      <p:ext uri="{BB962C8B-B14F-4D97-AF65-F5344CB8AC3E}">
        <p14:creationId xmlns:p14="http://schemas.microsoft.com/office/powerpoint/2010/main" val="20014451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b="1" dirty="0"/>
              <a:t>What are the consequences of underperforming?</a:t>
            </a:r>
          </a:p>
        </p:txBody>
      </p:sp>
      <p:sp>
        <p:nvSpPr>
          <p:cNvPr id="7" name="Content Placeholder 6"/>
          <p:cNvSpPr>
            <a:spLocks noGrp="1"/>
          </p:cNvSpPr>
          <p:nvPr>
            <p:ph idx="1"/>
          </p:nvPr>
        </p:nvSpPr>
        <p:spPr/>
        <p:txBody>
          <a:bodyPr>
            <a:normAutofit fontScale="92500" lnSpcReduction="20000"/>
          </a:bodyPr>
          <a:lstStyle/>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If students do not earn a passing grade or if they withdraw too late from college courses, the district may require students/ families* to reimburse the tuition that the district had paid </a:t>
            </a:r>
          </a:p>
          <a:p>
            <a:pPr>
              <a:lnSpc>
                <a:spcPct val="100000"/>
              </a:lnSpc>
              <a:spcBef>
                <a:spcPts val="300"/>
              </a:spcBef>
              <a:buFont typeface="Wingdings" panose="05000000000000000000" pitchFamily="2" charset="2"/>
              <a:buChar char="§"/>
            </a:pPr>
            <a:endParaRPr lang="en-US" sz="3200" dirty="0">
              <a:latin typeface="Calibri" panose="020F0502020204030204" pitchFamily="34" charset="0"/>
              <a:cs typeface="Calibri" panose="020F0502020204030204" pitchFamily="34" charset="0"/>
            </a:endParaRP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The grades that students earn will be on the students’ college transcripts permanently</a:t>
            </a:r>
          </a:p>
          <a:p>
            <a:pPr marL="457200" indent="-457200">
              <a:lnSpc>
                <a:spcPct val="100000"/>
              </a:lnSpc>
              <a:spcBef>
                <a:spcPts val="300"/>
              </a:spcBef>
            </a:pPr>
            <a:endParaRPr lang="en-US" sz="3200" dirty="0">
              <a:latin typeface="Calibri" panose="020F0502020204030204" pitchFamily="34" charset="0"/>
              <a:cs typeface="Calibri" panose="020F0502020204030204" pitchFamily="34" charset="0"/>
            </a:endParaRPr>
          </a:p>
          <a:p>
            <a:pPr marL="0" indent="0">
              <a:lnSpc>
                <a:spcPct val="100000"/>
              </a:lnSpc>
              <a:spcBef>
                <a:spcPts val="300"/>
              </a:spcBef>
              <a:buNone/>
            </a:pPr>
            <a:r>
              <a:rPr lang="en-US" sz="2000" dirty="0">
                <a:latin typeface="Calibri" panose="020F0502020204030204" pitchFamily="34" charset="0"/>
                <a:cs typeface="Calibri" panose="020F0502020204030204" pitchFamily="34" charset="0"/>
              </a:rPr>
              <a:t>*If a student is considered “economically disadvantaged,” a school may not seek reimbursement</a:t>
            </a:r>
          </a:p>
        </p:txBody>
      </p:sp>
      <p:pic>
        <p:nvPicPr>
          <p:cNvPr id="4" name="Picture 3"/>
          <p:cNvPicPr>
            <a:picLocks noChangeAspect="1"/>
          </p:cNvPicPr>
          <p:nvPr/>
        </p:nvPicPr>
        <p:blipFill>
          <a:blip r:embed="rId2"/>
          <a:stretch>
            <a:fillRect/>
          </a:stretch>
        </p:blipFill>
        <p:spPr>
          <a:xfrm>
            <a:off x="4310035" y="6181244"/>
            <a:ext cx="3571929" cy="632864"/>
          </a:xfrm>
          <a:prstGeom prst="rect">
            <a:avLst/>
          </a:prstGeom>
        </p:spPr>
      </p:pic>
    </p:spTree>
    <p:extLst>
      <p:ext uri="{BB962C8B-B14F-4D97-AF65-F5344CB8AC3E}">
        <p14:creationId xmlns:p14="http://schemas.microsoft.com/office/powerpoint/2010/main" val="19404420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b="1" dirty="0"/>
              <a:t>What are the consequences of underperforming?</a:t>
            </a:r>
          </a:p>
        </p:txBody>
      </p:sp>
      <p:sp>
        <p:nvSpPr>
          <p:cNvPr id="7" name="Content Placeholder 6"/>
          <p:cNvSpPr>
            <a:spLocks noGrp="1"/>
          </p:cNvSpPr>
          <p:nvPr>
            <p:ph idx="1"/>
          </p:nvPr>
        </p:nvSpPr>
        <p:spPr/>
        <p:txBody>
          <a:bodyPr>
            <a:normAutofit/>
          </a:bodyPr>
          <a:lstStyle/>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If students fail or withdraw often, future financial aid may be also impacted negatively </a:t>
            </a:r>
          </a:p>
          <a:p>
            <a:pPr marL="781200" lvl="1" indent="-457200">
              <a:spcBef>
                <a:spcPts val="300"/>
              </a:spcBef>
              <a:buFont typeface="Wingdings" panose="05000000000000000000" pitchFamily="2" charset="2"/>
              <a:buChar char="§"/>
            </a:pPr>
            <a:r>
              <a:rPr lang="en-US" sz="3000" dirty="0">
                <a:latin typeface="Calibri" panose="020F0502020204030204" pitchFamily="34" charset="0"/>
                <a:cs typeface="Calibri" panose="020F0502020204030204" pitchFamily="34" charset="0"/>
              </a:rPr>
              <a:t>For more information, contact the college’s financial aid office for details</a:t>
            </a: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If students perform poorly, they may be placed CCP Probation, CCP Dismissal or on academic probation or dismissal by the college</a:t>
            </a:r>
          </a:p>
        </p:txBody>
      </p:sp>
      <p:pic>
        <p:nvPicPr>
          <p:cNvPr id="4" name="Picture 3"/>
          <p:cNvPicPr>
            <a:picLocks noChangeAspect="1"/>
          </p:cNvPicPr>
          <p:nvPr/>
        </p:nvPicPr>
        <p:blipFill>
          <a:blip r:embed="rId2"/>
          <a:stretch>
            <a:fillRect/>
          </a:stretch>
        </p:blipFill>
        <p:spPr>
          <a:xfrm>
            <a:off x="4310035" y="6181244"/>
            <a:ext cx="3571929" cy="632864"/>
          </a:xfrm>
          <a:prstGeom prst="rect">
            <a:avLst/>
          </a:prstGeom>
        </p:spPr>
      </p:pic>
    </p:spTree>
    <p:extLst>
      <p:ext uri="{BB962C8B-B14F-4D97-AF65-F5344CB8AC3E}">
        <p14:creationId xmlns:p14="http://schemas.microsoft.com/office/powerpoint/2010/main" val="18980367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b="1" dirty="0"/>
              <a:t>Underperforming Student Rules</a:t>
            </a:r>
          </a:p>
        </p:txBody>
      </p:sp>
      <p:sp>
        <p:nvSpPr>
          <p:cNvPr id="7" name="Content Placeholder 6"/>
          <p:cNvSpPr>
            <a:spLocks noGrp="1"/>
          </p:cNvSpPr>
          <p:nvPr>
            <p:ph idx="1"/>
          </p:nvPr>
        </p:nvSpPr>
        <p:spPr/>
        <p:txBody>
          <a:bodyPr>
            <a:normAutofit/>
          </a:bodyPr>
          <a:lstStyle/>
          <a:p>
            <a:pPr marL="0" indent="0">
              <a:lnSpc>
                <a:spcPct val="100000"/>
              </a:lnSpc>
              <a:spcBef>
                <a:spcPts val="300"/>
              </a:spcBef>
              <a:buNone/>
            </a:pPr>
            <a:r>
              <a:rPr lang="en-US" sz="3600" b="1" dirty="0">
                <a:latin typeface="Calibri" panose="020F0502020204030204" pitchFamily="34" charset="0"/>
                <a:cs typeface="Calibri" panose="020F0502020204030204" pitchFamily="34" charset="0"/>
              </a:rPr>
              <a:t>College Credit Plus Probation</a:t>
            </a:r>
          </a:p>
          <a:p>
            <a:pPr marL="457200" indent="-457200">
              <a:lnSpc>
                <a:spcPct val="100000"/>
              </a:lnSpc>
              <a:spcBef>
                <a:spcPts val="300"/>
              </a:spcBef>
            </a:pPr>
            <a:r>
              <a:rPr lang="en-US" sz="3200" dirty="0">
                <a:latin typeface="Calibri" panose="020F0502020204030204" pitchFamily="34" charset="0"/>
                <a:cs typeface="Calibri" panose="020F0502020204030204" pitchFamily="34" charset="0"/>
              </a:rPr>
              <a:t>A student will be placed on CCP probation if he or she </a:t>
            </a:r>
            <a:r>
              <a:rPr lang="en-US" sz="3200" b="1" dirty="0">
                <a:latin typeface="Calibri" panose="020F0502020204030204" pitchFamily="34" charset="0"/>
                <a:cs typeface="Calibri" panose="020F0502020204030204" pitchFamily="34" charset="0"/>
              </a:rPr>
              <a:t>earns less than a cumulative 2.0 GPA </a:t>
            </a:r>
            <a:r>
              <a:rPr lang="en-US" sz="3200" dirty="0">
                <a:latin typeface="Calibri" panose="020F0502020204030204" pitchFamily="34" charset="0"/>
                <a:cs typeface="Calibri" panose="020F0502020204030204" pitchFamily="34" charset="0"/>
              </a:rPr>
              <a:t>in CCP courses or withdraws from 2 or more courses in one academic term</a:t>
            </a:r>
          </a:p>
        </p:txBody>
      </p:sp>
      <p:pic>
        <p:nvPicPr>
          <p:cNvPr id="4" name="Picture 3"/>
          <p:cNvPicPr>
            <a:picLocks noChangeAspect="1"/>
          </p:cNvPicPr>
          <p:nvPr/>
        </p:nvPicPr>
        <p:blipFill>
          <a:blip r:embed="rId2"/>
          <a:stretch>
            <a:fillRect/>
          </a:stretch>
        </p:blipFill>
        <p:spPr>
          <a:xfrm>
            <a:off x="4310035" y="6155844"/>
            <a:ext cx="3571929" cy="632864"/>
          </a:xfrm>
          <a:prstGeom prst="rect">
            <a:avLst/>
          </a:prstGeom>
        </p:spPr>
      </p:pic>
    </p:spTree>
    <p:extLst>
      <p:ext uri="{BB962C8B-B14F-4D97-AF65-F5344CB8AC3E}">
        <p14:creationId xmlns:p14="http://schemas.microsoft.com/office/powerpoint/2010/main" val="15372935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b="1" dirty="0"/>
              <a:t>Underperforming Student Rules</a:t>
            </a:r>
          </a:p>
        </p:txBody>
      </p:sp>
      <p:sp>
        <p:nvSpPr>
          <p:cNvPr id="7" name="Content Placeholder 6"/>
          <p:cNvSpPr>
            <a:spLocks noGrp="1"/>
          </p:cNvSpPr>
          <p:nvPr>
            <p:ph idx="1"/>
          </p:nvPr>
        </p:nvSpPr>
        <p:spPr/>
        <p:txBody>
          <a:bodyPr>
            <a:normAutofit/>
          </a:bodyPr>
          <a:lstStyle/>
          <a:p>
            <a:pPr marL="0" indent="0">
              <a:lnSpc>
                <a:spcPct val="100000"/>
              </a:lnSpc>
              <a:spcBef>
                <a:spcPts val="300"/>
              </a:spcBef>
              <a:buNone/>
            </a:pPr>
            <a:r>
              <a:rPr lang="en-US" sz="3600" b="1" dirty="0">
                <a:latin typeface="Calibri" panose="020F0502020204030204" pitchFamily="34" charset="0"/>
                <a:cs typeface="Calibri" panose="020F0502020204030204" pitchFamily="34" charset="0"/>
              </a:rPr>
              <a:t>While on CCP Probation, the student: </a:t>
            </a: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May only enroll in one College Credit Plus course for one college term (semester or quarter)</a:t>
            </a: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May not enroll in a college course in the same subject in which student previously earned D, F, NC grade (or equivalent grade)</a:t>
            </a:r>
          </a:p>
        </p:txBody>
      </p:sp>
      <p:pic>
        <p:nvPicPr>
          <p:cNvPr id="4" name="Picture 3"/>
          <p:cNvPicPr>
            <a:picLocks noChangeAspect="1"/>
          </p:cNvPicPr>
          <p:nvPr/>
        </p:nvPicPr>
        <p:blipFill>
          <a:blip r:embed="rId2"/>
          <a:stretch>
            <a:fillRect/>
          </a:stretch>
        </p:blipFill>
        <p:spPr>
          <a:xfrm>
            <a:off x="4310035" y="6181244"/>
            <a:ext cx="3571929" cy="632864"/>
          </a:xfrm>
          <a:prstGeom prst="rect">
            <a:avLst/>
          </a:prstGeom>
        </p:spPr>
      </p:pic>
    </p:spTree>
    <p:extLst>
      <p:ext uri="{BB962C8B-B14F-4D97-AF65-F5344CB8AC3E}">
        <p14:creationId xmlns:p14="http://schemas.microsoft.com/office/powerpoint/2010/main" val="25705521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b="1" dirty="0"/>
              <a:t>Underperforming Student Rules</a:t>
            </a:r>
          </a:p>
        </p:txBody>
      </p:sp>
      <p:sp>
        <p:nvSpPr>
          <p:cNvPr id="7" name="Content Placeholder 6"/>
          <p:cNvSpPr>
            <a:spLocks noGrp="1"/>
          </p:cNvSpPr>
          <p:nvPr>
            <p:ph idx="1"/>
          </p:nvPr>
        </p:nvSpPr>
        <p:spPr/>
        <p:txBody>
          <a:bodyPr>
            <a:normAutofit fontScale="92500" lnSpcReduction="10000"/>
          </a:bodyPr>
          <a:lstStyle/>
          <a:p>
            <a:pPr marL="0" indent="0">
              <a:lnSpc>
                <a:spcPct val="100000"/>
              </a:lnSpc>
              <a:spcBef>
                <a:spcPts val="300"/>
              </a:spcBef>
              <a:buNone/>
            </a:pPr>
            <a:r>
              <a:rPr lang="en-US" sz="3600" b="1" dirty="0">
                <a:latin typeface="Calibri" panose="020F0502020204030204" pitchFamily="34" charset="0"/>
                <a:cs typeface="Calibri" panose="020F0502020204030204" pitchFamily="34" charset="0"/>
              </a:rPr>
              <a:t>CCP Dismissal</a:t>
            </a: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If students on CCP probation do not increase their CCP GPA to a 2.0 or above during the probation term, they will be placed on CCP Dismissal</a:t>
            </a: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While on CCP Dismissal, students may not enroll in any College Credit Plus courses</a:t>
            </a: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A student can request (appeal) to be reinstated in the program</a:t>
            </a:r>
          </a:p>
        </p:txBody>
      </p:sp>
      <p:pic>
        <p:nvPicPr>
          <p:cNvPr id="4" name="Picture 3"/>
          <p:cNvPicPr>
            <a:picLocks noChangeAspect="1"/>
          </p:cNvPicPr>
          <p:nvPr/>
        </p:nvPicPr>
        <p:blipFill>
          <a:blip r:embed="rId2"/>
          <a:stretch>
            <a:fillRect/>
          </a:stretch>
        </p:blipFill>
        <p:spPr>
          <a:xfrm>
            <a:off x="4310035" y="6187036"/>
            <a:ext cx="3571929" cy="632864"/>
          </a:xfrm>
          <a:prstGeom prst="rect">
            <a:avLst/>
          </a:prstGeom>
        </p:spPr>
      </p:pic>
    </p:spTree>
    <p:extLst>
      <p:ext uri="{BB962C8B-B14F-4D97-AF65-F5344CB8AC3E}">
        <p14:creationId xmlns:p14="http://schemas.microsoft.com/office/powerpoint/2010/main" val="25105733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b="1" dirty="0"/>
              <a:t>Underperforming Student Rules</a:t>
            </a:r>
          </a:p>
        </p:txBody>
      </p:sp>
      <p:sp>
        <p:nvSpPr>
          <p:cNvPr id="7" name="Content Placeholder 6"/>
          <p:cNvSpPr>
            <a:spLocks noGrp="1"/>
          </p:cNvSpPr>
          <p:nvPr>
            <p:ph idx="1"/>
          </p:nvPr>
        </p:nvSpPr>
        <p:spPr/>
        <p:txBody>
          <a:bodyPr>
            <a:normAutofit fontScale="77500" lnSpcReduction="20000"/>
          </a:bodyPr>
          <a:lstStyle/>
          <a:p>
            <a:pPr marL="0" indent="0">
              <a:lnSpc>
                <a:spcPct val="100000"/>
              </a:lnSpc>
              <a:spcBef>
                <a:spcPts val="300"/>
              </a:spcBef>
              <a:buNone/>
            </a:pPr>
            <a:r>
              <a:rPr lang="en-US" sz="3600" b="1" dirty="0">
                <a:latin typeface="Calibri" panose="020F0502020204030204" pitchFamily="34" charset="0"/>
                <a:cs typeface="Calibri" panose="020F0502020204030204" pitchFamily="34" charset="0"/>
              </a:rPr>
              <a:t>CCP Probation &amp; Dismissal Appeals</a:t>
            </a:r>
          </a:p>
          <a:p>
            <a:pPr>
              <a:lnSpc>
                <a:spcPct val="100000"/>
              </a:lnSpc>
              <a:spcBef>
                <a:spcPts val="300"/>
              </a:spcBef>
              <a:buFont typeface="Wingdings" panose="05000000000000000000" pitchFamily="2" charset="2"/>
              <a:buChar char="§"/>
            </a:pPr>
            <a:r>
              <a:rPr lang="en-US" sz="3200" b="1" dirty="0">
                <a:latin typeface="Calibri" panose="020F0502020204030204" pitchFamily="34" charset="0"/>
                <a:cs typeface="Calibri" panose="020F0502020204030204" pitchFamily="34" charset="0"/>
              </a:rPr>
              <a:t> CCP Probation</a:t>
            </a:r>
            <a:r>
              <a:rPr lang="en-US" sz="3200" dirty="0">
                <a:latin typeface="Calibri" panose="020F0502020204030204" pitchFamily="34" charset="0"/>
                <a:cs typeface="Calibri" panose="020F0502020204030204" pitchFamily="34" charset="0"/>
              </a:rPr>
              <a:t>: Student may appeal to take a course in the same subject in which he or she previously earned a D, F, or received no credit</a:t>
            </a:r>
          </a:p>
          <a:p>
            <a:pPr>
              <a:lnSpc>
                <a:spcPct val="100000"/>
              </a:lnSpc>
              <a:spcBef>
                <a:spcPts val="300"/>
              </a:spcBef>
              <a:buFont typeface="Wingdings" panose="05000000000000000000" pitchFamily="2" charset="2"/>
              <a:buChar char="§"/>
            </a:pPr>
            <a:r>
              <a:rPr lang="en-US" sz="3200" b="1" dirty="0">
                <a:latin typeface="Calibri" panose="020F0502020204030204" pitchFamily="34" charset="0"/>
                <a:cs typeface="Calibri" panose="020F0502020204030204" pitchFamily="34" charset="0"/>
              </a:rPr>
              <a:t> CCP Dismissal</a:t>
            </a:r>
            <a:r>
              <a:rPr lang="en-US" sz="3200" dirty="0">
                <a:latin typeface="Calibri" panose="020F0502020204030204" pitchFamily="34" charset="0"/>
                <a:cs typeface="Calibri" panose="020F0502020204030204" pitchFamily="34" charset="0"/>
              </a:rPr>
              <a:t>: Within 5 days of being dismissed, the student may submit an appeal to the secondary school to appeal CCP Dismissal or the student may appeal at the end of the CCP Dismissal semester</a:t>
            </a:r>
          </a:p>
          <a:p>
            <a:pPr marL="457200" indent="-457200">
              <a:lnSpc>
                <a:spcPct val="100000"/>
              </a:lnSpc>
              <a:spcBef>
                <a:spcPts val="300"/>
              </a:spcBef>
            </a:pPr>
            <a:endParaRPr lang="en-US" sz="3200" dirty="0">
              <a:latin typeface="Calibri" panose="020F0502020204030204" pitchFamily="34" charset="0"/>
              <a:cs typeface="Calibri" panose="020F0502020204030204" pitchFamily="34" charset="0"/>
            </a:endParaRPr>
          </a:p>
          <a:p>
            <a:pPr marL="457200" indent="-457200">
              <a:lnSpc>
                <a:spcPct val="100000"/>
              </a:lnSpc>
              <a:spcBef>
                <a:spcPts val="300"/>
              </a:spcBef>
            </a:pPr>
            <a:r>
              <a:rPr lang="en-US" sz="3200" b="1" i="1" dirty="0">
                <a:latin typeface="Calibri" panose="020F0502020204030204" pitchFamily="34" charset="0"/>
                <a:cs typeface="Calibri" panose="020F0502020204030204" pitchFamily="34" charset="0"/>
              </a:rPr>
              <a:t>Each school must have a policy describing the process for appeals</a:t>
            </a:r>
          </a:p>
        </p:txBody>
      </p:sp>
      <p:pic>
        <p:nvPicPr>
          <p:cNvPr id="4" name="Picture 3"/>
          <p:cNvPicPr>
            <a:picLocks noChangeAspect="1"/>
          </p:cNvPicPr>
          <p:nvPr/>
        </p:nvPicPr>
        <p:blipFill>
          <a:blip r:embed="rId2"/>
          <a:stretch>
            <a:fillRect/>
          </a:stretch>
        </p:blipFill>
        <p:spPr>
          <a:xfrm>
            <a:off x="4310035" y="6187036"/>
            <a:ext cx="3571929" cy="632864"/>
          </a:xfrm>
          <a:prstGeom prst="rect">
            <a:avLst/>
          </a:prstGeom>
        </p:spPr>
      </p:pic>
    </p:spTree>
    <p:extLst>
      <p:ext uri="{BB962C8B-B14F-4D97-AF65-F5344CB8AC3E}">
        <p14:creationId xmlns:p14="http://schemas.microsoft.com/office/powerpoint/2010/main" val="38257193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b="1" dirty="0"/>
              <a:t>What are the expenses for College Credit Plus?</a:t>
            </a:r>
          </a:p>
        </p:txBody>
      </p:sp>
      <p:sp>
        <p:nvSpPr>
          <p:cNvPr id="7" name="Content Placeholder 6"/>
          <p:cNvSpPr>
            <a:spLocks noGrp="1"/>
          </p:cNvSpPr>
          <p:nvPr>
            <p:ph idx="1"/>
          </p:nvPr>
        </p:nvSpPr>
        <p:spPr>
          <a:xfrm>
            <a:off x="581192" y="2180496"/>
            <a:ext cx="11029615" cy="3774255"/>
          </a:xfrm>
        </p:spPr>
        <p:txBody>
          <a:bodyPr>
            <a:normAutofit/>
          </a:bodyPr>
          <a:lstStyle/>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At public colleges or universities, there will be no cost to the students/families for tuition, required fees, and books</a:t>
            </a: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Some optional expenses are the responsibility of the student/ family </a:t>
            </a:r>
            <a:r>
              <a:rPr lang="en-US" sz="2800" i="1" dirty="0">
                <a:latin typeface="Calibri" panose="020F0502020204030204" pitchFamily="34" charset="0"/>
                <a:cs typeface="Calibri" panose="020F0502020204030204" pitchFamily="34" charset="0"/>
              </a:rPr>
              <a:t>(Examples: Parking and transportation)</a:t>
            </a:r>
            <a:endParaRPr lang="en-US" sz="3200" dirty="0">
              <a:latin typeface="Calibri" panose="020F0502020204030204" pitchFamily="34" charset="0"/>
              <a:cs typeface="Calibri" panose="020F0502020204030204" pitchFamily="34" charset="0"/>
            </a:endParaRPr>
          </a:p>
        </p:txBody>
      </p:sp>
      <p:pic>
        <p:nvPicPr>
          <p:cNvPr id="4" name="Picture 3"/>
          <p:cNvPicPr>
            <a:picLocks noChangeAspect="1"/>
          </p:cNvPicPr>
          <p:nvPr/>
        </p:nvPicPr>
        <p:blipFill>
          <a:blip r:embed="rId2"/>
          <a:stretch>
            <a:fillRect/>
          </a:stretch>
        </p:blipFill>
        <p:spPr>
          <a:xfrm>
            <a:off x="4310034" y="6187036"/>
            <a:ext cx="3571929" cy="632864"/>
          </a:xfrm>
          <a:prstGeom prst="rect">
            <a:avLst/>
          </a:prstGeom>
        </p:spPr>
      </p:pic>
    </p:spTree>
    <p:extLst>
      <p:ext uri="{BB962C8B-B14F-4D97-AF65-F5344CB8AC3E}">
        <p14:creationId xmlns:p14="http://schemas.microsoft.com/office/powerpoint/2010/main" val="16579509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b="1" dirty="0"/>
              <a:t>What are the expenses for College Credit Plus?</a:t>
            </a:r>
          </a:p>
        </p:txBody>
      </p:sp>
      <p:sp>
        <p:nvSpPr>
          <p:cNvPr id="7" name="Content Placeholder 6"/>
          <p:cNvSpPr>
            <a:spLocks noGrp="1"/>
          </p:cNvSpPr>
          <p:nvPr>
            <p:ph idx="1"/>
          </p:nvPr>
        </p:nvSpPr>
        <p:spPr>
          <a:xfrm>
            <a:off x="581192" y="2180496"/>
            <a:ext cx="11029615" cy="3774255"/>
          </a:xfrm>
        </p:spPr>
        <p:txBody>
          <a:bodyPr>
            <a:normAutofit/>
          </a:bodyPr>
          <a:lstStyle/>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At private colleges or universities, there will be no cost to the students/families for tuition, required fees, and books AND students may be charged a small cost per credit hour</a:t>
            </a:r>
          </a:p>
          <a:p>
            <a:pPr marL="781200" lvl="1" indent="-457200">
              <a:spcBef>
                <a:spcPts val="300"/>
              </a:spcBef>
              <a:buFont typeface="Wingdings" panose="05000000000000000000" pitchFamily="2" charset="2"/>
              <a:buChar char="§"/>
            </a:pPr>
            <a:r>
              <a:rPr lang="en-US" sz="3000" dirty="0">
                <a:latin typeface="Calibri" panose="020F0502020204030204" pitchFamily="34" charset="0"/>
                <a:cs typeface="Calibri" panose="020F0502020204030204" pitchFamily="34" charset="0"/>
              </a:rPr>
              <a:t>Check with the private college to see if they will charge this fee</a:t>
            </a:r>
          </a:p>
        </p:txBody>
      </p:sp>
      <p:pic>
        <p:nvPicPr>
          <p:cNvPr id="4" name="Picture 3"/>
          <p:cNvPicPr>
            <a:picLocks noChangeAspect="1"/>
          </p:cNvPicPr>
          <p:nvPr/>
        </p:nvPicPr>
        <p:blipFill>
          <a:blip r:embed="rId2"/>
          <a:stretch>
            <a:fillRect/>
          </a:stretch>
        </p:blipFill>
        <p:spPr>
          <a:xfrm>
            <a:off x="4310034" y="6187036"/>
            <a:ext cx="3571929" cy="632864"/>
          </a:xfrm>
          <a:prstGeom prst="rect">
            <a:avLst/>
          </a:prstGeom>
        </p:spPr>
      </p:pic>
    </p:spTree>
    <p:extLst>
      <p:ext uri="{BB962C8B-B14F-4D97-AF65-F5344CB8AC3E}">
        <p14:creationId xmlns:p14="http://schemas.microsoft.com/office/powerpoint/2010/main" val="26846903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b="1" dirty="0"/>
              <a:t>What are the expenses for College Credit Plus?</a:t>
            </a:r>
          </a:p>
        </p:txBody>
      </p:sp>
      <p:sp>
        <p:nvSpPr>
          <p:cNvPr id="7" name="Content Placeholder 6"/>
          <p:cNvSpPr>
            <a:spLocks noGrp="1"/>
          </p:cNvSpPr>
          <p:nvPr>
            <p:ph idx="1"/>
          </p:nvPr>
        </p:nvSpPr>
        <p:spPr/>
        <p:txBody>
          <a:bodyPr>
            <a:normAutofit fontScale="92500" lnSpcReduction="10000"/>
          </a:bodyPr>
          <a:lstStyle/>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Students must complete the Intent to Participate form and provide to the public school by April 1, 2023*</a:t>
            </a:r>
          </a:p>
          <a:p>
            <a:pPr>
              <a:lnSpc>
                <a:spcPct val="100000"/>
              </a:lnSpc>
              <a:spcBef>
                <a:spcPts val="300"/>
              </a:spcBef>
              <a:buFont typeface="Wingdings" panose="05000000000000000000" pitchFamily="2" charset="2"/>
              <a:buChar char="§"/>
            </a:pPr>
            <a:endParaRPr lang="en-US" sz="3200" dirty="0">
              <a:latin typeface="Calibri" panose="020F0502020204030204" pitchFamily="34" charset="0"/>
              <a:cs typeface="Calibri" panose="020F0502020204030204" pitchFamily="34" charset="0"/>
            </a:endParaRP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Students must confirm with the college and the secondary school if the student will take advantage of College Credit Plus using state funds (Option B) or if the student will “self-pay” for the college courses (Option A)</a:t>
            </a:r>
          </a:p>
        </p:txBody>
      </p:sp>
      <p:pic>
        <p:nvPicPr>
          <p:cNvPr id="4" name="Picture 3"/>
          <p:cNvPicPr>
            <a:picLocks noChangeAspect="1"/>
          </p:cNvPicPr>
          <p:nvPr/>
        </p:nvPicPr>
        <p:blipFill>
          <a:blip r:embed="rId2"/>
          <a:stretch>
            <a:fillRect/>
          </a:stretch>
        </p:blipFill>
        <p:spPr>
          <a:xfrm>
            <a:off x="4310034" y="6187036"/>
            <a:ext cx="3571929" cy="632864"/>
          </a:xfrm>
          <a:prstGeom prst="rect">
            <a:avLst/>
          </a:prstGeom>
        </p:spPr>
      </p:pic>
    </p:spTree>
    <p:extLst>
      <p:ext uri="{BB962C8B-B14F-4D97-AF65-F5344CB8AC3E}">
        <p14:creationId xmlns:p14="http://schemas.microsoft.com/office/powerpoint/2010/main" val="33914140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b="1" dirty="0"/>
              <a:t>What are the expenses for College Credit Plus?</a:t>
            </a:r>
          </a:p>
        </p:txBody>
      </p:sp>
      <p:sp>
        <p:nvSpPr>
          <p:cNvPr id="7" name="Content Placeholder 6"/>
          <p:cNvSpPr>
            <a:spLocks noGrp="1"/>
          </p:cNvSpPr>
          <p:nvPr>
            <p:ph idx="1"/>
          </p:nvPr>
        </p:nvSpPr>
        <p:spPr>
          <a:xfrm>
            <a:off x="581192" y="2010275"/>
            <a:ext cx="11406369" cy="4176761"/>
          </a:xfrm>
        </p:spPr>
        <p:txBody>
          <a:bodyPr>
            <a:noAutofit/>
          </a:bodyPr>
          <a:lstStyle/>
          <a:p>
            <a:pPr>
              <a:lnSpc>
                <a:spcPct val="100000"/>
              </a:lnSpc>
              <a:spcBef>
                <a:spcPts val="300"/>
              </a:spcBef>
              <a:buFont typeface="Wingdings" panose="05000000000000000000" pitchFamily="2" charset="2"/>
              <a:buChar char="§"/>
            </a:pPr>
            <a:r>
              <a:rPr lang="en-US" sz="2800" dirty="0">
                <a:latin typeface="Calibri" panose="020F0502020204030204" pitchFamily="34" charset="0"/>
                <a:cs typeface="Calibri" panose="020F0502020204030204" pitchFamily="34" charset="0"/>
              </a:rPr>
              <a:t> Students can choose Option A – the family/student will “self-pay” for college courses at the standard rate of tuition, fees, and textbooks</a:t>
            </a:r>
          </a:p>
          <a:p>
            <a:pPr>
              <a:lnSpc>
                <a:spcPct val="100000"/>
              </a:lnSpc>
              <a:spcBef>
                <a:spcPts val="300"/>
              </a:spcBef>
              <a:buFont typeface="Wingdings" panose="05000000000000000000" pitchFamily="2" charset="2"/>
              <a:buChar char="§"/>
            </a:pPr>
            <a:endParaRPr lang="en-US" sz="2800" dirty="0">
              <a:latin typeface="Calibri" panose="020F0502020204030204" pitchFamily="34" charset="0"/>
              <a:cs typeface="Calibri" panose="020F0502020204030204" pitchFamily="34" charset="0"/>
            </a:endParaRPr>
          </a:p>
          <a:p>
            <a:pPr>
              <a:lnSpc>
                <a:spcPct val="100000"/>
              </a:lnSpc>
              <a:spcBef>
                <a:spcPts val="300"/>
              </a:spcBef>
              <a:buFont typeface="Wingdings" panose="05000000000000000000" pitchFamily="2" charset="2"/>
              <a:buChar char="§"/>
            </a:pPr>
            <a:r>
              <a:rPr lang="en-US" sz="2800" dirty="0">
                <a:latin typeface="Calibri" panose="020F0502020204030204" pitchFamily="34" charset="0"/>
                <a:cs typeface="Calibri" panose="020F0502020204030204" pitchFamily="34" charset="0"/>
              </a:rPr>
              <a:t> Under Option A, students can choose to earn college credit and high school credit OR only college credit (students must inform the school of their choice of credit for courses)</a:t>
            </a:r>
          </a:p>
          <a:p>
            <a:pPr>
              <a:lnSpc>
                <a:spcPct val="100000"/>
              </a:lnSpc>
              <a:spcBef>
                <a:spcPts val="300"/>
              </a:spcBef>
              <a:buFont typeface="Arial" panose="020B0604020202020204" pitchFamily="34" charset="0"/>
              <a:buChar char="•"/>
            </a:pPr>
            <a:endParaRPr lang="en-US" sz="2800" dirty="0">
              <a:latin typeface="Calibri" panose="020F0502020204030204" pitchFamily="34" charset="0"/>
              <a:cs typeface="Calibri" panose="020F0502020204030204" pitchFamily="34" charset="0"/>
            </a:endParaRPr>
          </a:p>
        </p:txBody>
      </p:sp>
      <p:pic>
        <p:nvPicPr>
          <p:cNvPr id="4" name="Picture 3"/>
          <p:cNvPicPr>
            <a:picLocks noChangeAspect="1"/>
          </p:cNvPicPr>
          <p:nvPr/>
        </p:nvPicPr>
        <p:blipFill>
          <a:blip r:embed="rId2"/>
          <a:stretch>
            <a:fillRect/>
          </a:stretch>
        </p:blipFill>
        <p:spPr>
          <a:xfrm>
            <a:off x="4310034" y="6187036"/>
            <a:ext cx="3571929" cy="632864"/>
          </a:xfrm>
          <a:prstGeom prst="rect">
            <a:avLst/>
          </a:prstGeom>
        </p:spPr>
      </p:pic>
    </p:spTree>
    <p:extLst>
      <p:ext uri="{BB962C8B-B14F-4D97-AF65-F5344CB8AC3E}">
        <p14:creationId xmlns:p14="http://schemas.microsoft.com/office/powerpoint/2010/main" val="3196856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800" b="1" dirty="0"/>
              <a:t>What is College Credit Plus?</a:t>
            </a:r>
          </a:p>
        </p:txBody>
      </p:sp>
      <p:sp>
        <p:nvSpPr>
          <p:cNvPr id="7" name="Content Placeholder 6"/>
          <p:cNvSpPr>
            <a:spLocks noGrp="1"/>
          </p:cNvSpPr>
          <p:nvPr>
            <p:ph idx="1"/>
          </p:nvPr>
        </p:nvSpPr>
        <p:spPr/>
        <p:txBody>
          <a:bodyPr>
            <a:noAutofit/>
          </a:bodyPr>
          <a:lstStyle/>
          <a:p>
            <a:pPr marL="0" indent="0">
              <a:lnSpc>
                <a:spcPct val="100000"/>
              </a:lnSpc>
              <a:spcBef>
                <a:spcPts val="600"/>
              </a:spcBef>
              <a:buNone/>
            </a:pPr>
            <a:r>
              <a:rPr lang="en-US" sz="3200" dirty="0">
                <a:latin typeface="Calibri" panose="020F0502020204030204" pitchFamily="34" charset="0"/>
                <a:cs typeface="Calibri" panose="020F0502020204030204" pitchFamily="34" charset="0"/>
              </a:rPr>
              <a:t>Students in Grades 7 through 12:</a:t>
            </a:r>
          </a:p>
          <a:p>
            <a:pPr marL="461963" indent="-461963">
              <a:spcBef>
                <a:spcPts val="600"/>
              </a:spcBef>
            </a:pPr>
            <a:r>
              <a:rPr lang="en-US" sz="3200" dirty="0">
                <a:latin typeface="Calibri" panose="020F0502020204030204" pitchFamily="34" charset="0"/>
                <a:cs typeface="Calibri" panose="020F0502020204030204" pitchFamily="34" charset="0"/>
              </a:rPr>
              <a:t>May apply to any Ohio public college or participating Ohio private college (or approved out-of-state college)</a:t>
            </a:r>
          </a:p>
          <a:p>
            <a:pPr marL="785963" lvl="1" indent="-461963">
              <a:spcBef>
                <a:spcPts val="600"/>
              </a:spcBef>
              <a:buFont typeface="Wingdings" panose="05000000000000000000" pitchFamily="2" charset="2"/>
              <a:buChar char="§"/>
            </a:pPr>
            <a:r>
              <a:rPr lang="en-US" sz="2800" dirty="0">
                <a:latin typeface="Calibri" panose="020F0502020204030204" pitchFamily="34" charset="0"/>
                <a:cs typeface="Calibri" panose="020F0502020204030204" pitchFamily="34" charset="0"/>
              </a:rPr>
              <a:t>May apply to multiple colleges</a:t>
            </a:r>
          </a:p>
          <a:p>
            <a:pPr marL="785963" lvl="1" indent="-461963">
              <a:spcBef>
                <a:spcPts val="600"/>
              </a:spcBef>
              <a:buFont typeface="Wingdings" panose="05000000000000000000" pitchFamily="2" charset="2"/>
              <a:buChar char="§"/>
            </a:pPr>
            <a:r>
              <a:rPr lang="en-US" sz="2800" dirty="0">
                <a:latin typeface="Calibri" panose="020F0502020204030204" pitchFamily="34" charset="0"/>
                <a:cs typeface="Calibri" panose="020F0502020204030204" pitchFamily="34" charset="0"/>
              </a:rPr>
              <a:t>May attend multiple colleges</a:t>
            </a:r>
          </a:p>
        </p:txBody>
      </p:sp>
      <p:pic>
        <p:nvPicPr>
          <p:cNvPr id="4" name="Picture 3"/>
          <p:cNvPicPr>
            <a:picLocks noChangeAspect="1"/>
          </p:cNvPicPr>
          <p:nvPr/>
        </p:nvPicPr>
        <p:blipFill>
          <a:blip r:embed="rId2"/>
          <a:stretch>
            <a:fillRect/>
          </a:stretch>
        </p:blipFill>
        <p:spPr>
          <a:xfrm>
            <a:off x="4310035" y="6155844"/>
            <a:ext cx="3571929" cy="632864"/>
          </a:xfrm>
          <a:prstGeom prst="rect">
            <a:avLst/>
          </a:prstGeom>
        </p:spPr>
      </p:pic>
    </p:spTree>
    <p:extLst>
      <p:ext uri="{BB962C8B-B14F-4D97-AF65-F5344CB8AC3E}">
        <p14:creationId xmlns:p14="http://schemas.microsoft.com/office/powerpoint/2010/main" val="18996536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b="1" dirty="0"/>
              <a:t>What are the expenses for College Credit Plus?</a:t>
            </a:r>
          </a:p>
        </p:txBody>
      </p:sp>
      <p:sp>
        <p:nvSpPr>
          <p:cNvPr id="7" name="Content Placeholder 6"/>
          <p:cNvSpPr>
            <a:spLocks noGrp="1"/>
          </p:cNvSpPr>
          <p:nvPr>
            <p:ph idx="1"/>
          </p:nvPr>
        </p:nvSpPr>
        <p:spPr>
          <a:xfrm>
            <a:off x="581190" y="1930400"/>
            <a:ext cx="11029615" cy="4176761"/>
          </a:xfrm>
        </p:spPr>
        <p:txBody>
          <a:bodyPr>
            <a:normAutofit fontScale="92500"/>
          </a:bodyPr>
          <a:lstStyle/>
          <a:p>
            <a:pPr>
              <a:lnSpc>
                <a:spcPct val="100000"/>
              </a:lnSpc>
              <a:spcBef>
                <a:spcPts val="300"/>
              </a:spcBef>
              <a:buFont typeface="Wingdings" panose="05000000000000000000" pitchFamily="2" charset="2"/>
              <a:buChar char="§"/>
            </a:pPr>
            <a:r>
              <a:rPr lang="en-US" sz="3000" dirty="0">
                <a:latin typeface="Calibri" panose="020F0502020204030204" pitchFamily="34" charset="0"/>
                <a:cs typeface="Calibri" panose="020F0502020204030204" pitchFamily="34" charset="0"/>
              </a:rPr>
              <a:t>Students can choose Option B – all college course tuition, fees, and textbooks will be paid by the state of Ohio (supported by the school’s foundation funds and the college’s funds)</a:t>
            </a:r>
          </a:p>
          <a:p>
            <a:pPr>
              <a:lnSpc>
                <a:spcPct val="100000"/>
              </a:lnSpc>
              <a:spcBef>
                <a:spcPts val="300"/>
              </a:spcBef>
              <a:buFont typeface="Wingdings" panose="05000000000000000000" pitchFamily="2" charset="2"/>
              <a:buChar char="§"/>
            </a:pPr>
            <a:endParaRPr lang="en-US" sz="3000" dirty="0">
              <a:latin typeface="Calibri" panose="020F0502020204030204" pitchFamily="34" charset="0"/>
              <a:cs typeface="Calibri" panose="020F0502020204030204" pitchFamily="34" charset="0"/>
            </a:endParaRPr>
          </a:p>
          <a:p>
            <a:pPr>
              <a:lnSpc>
                <a:spcPct val="100000"/>
              </a:lnSpc>
              <a:spcBef>
                <a:spcPts val="300"/>
              </a:spcBef>
              <a:buFont typeface="Wingdings" panose="05000000000000000000" pitchFamily="2" charset="2"/>
              <a:buChar char="§"/>
            </a:pPr>
            <a:r>
              <a:rPr lang="en-US" sz="3000" dirty="0">
                <a:latin typeface="Calibri" panose="020F0502020204030204" pitchFamily="34" charset="0"/>
                <a:cs typeface="Calibri" panose="020F0502020204030204" pitchFamily="34" charset="0"/>
              </a:rPr>
              <a:t>Under Option B, students will earn college credit and high school credit</a:t>
            </a:r>
          </a:p>
          <a:p>
            <a:pPr>
              <a:lnSpc>
                <a:spcPct val="100000"/>
              </a:lnSpc>
              <a:spcBef>
                <a:spcPts val="300"/>
              </a:spcBef>
              <a:buFont typeface="Wingdings" panose="05000000000000000000" pitchFamily="2" charset="2"/>
              <a:buChar char="§"/>
            </a:pPr>
            <a:endParaRPr lang="en-US" sz="3000" dirty="0">
              <a:latin typeface="Calibri" panose="020F0502020204030204" pitchFamily="34" charset="0"/>
              <a:cs typeface="Calibri" panose="020F0502020204030204" pitchFamily="34" charset="0"/>
            </a:endParaRPr>
          </a:p>
          <a:p>
            <a:pPr>
              <a:lnSpc>
                <a:spcPct val="100000"/>
              </a:lnSpc>
              <a:spcBef>
                <a:spcPts val="300"/>
              </a:spcBef>
              <a:buFont typeface="Wingdings" panose="05000000000000000000" pitchFamily="2" charset="2"/>
              <a:buChar char="§"/>
            </a:pPr>
            <a:r>
              <a:rPr lang="en-US" sz="3000" dirty="0">
                <a:latin typeface="Calibri" panose="020F0502020204030204" pitchFamily="34" charset="0"/>
                <a:cs typeface="Calibri" panose="020F0502020204030204" pitchFamily="34" charset="0"/>
              </a:rPr>
              <a:t>Option B is the “default” or standard option for College Credit Plus</a:t>
            </a:r>
          </a:p>
          <a:p>
            <a:pPr>
              <a:lnSpc>
                <a:spcPct val="100000"/>
              </a:lnSpc>
              <a:spcBef>
                <a:spcPts val="300"/>
              </a:spcBef>
              <a:buFont typeface="Wingdings" panose="05000000000000000000" pitchFamily="2" charset="2"/>
              <a:buChar char="§"/>
            </a:pPr>
            <a:r>
              <a:rPr lang="en-US" sz="3000" dirty="0">
                <a:latin typeface="Calibri" panose="020F0502020204030204" pitchFamily="34" charset="0"/>
                <a:cs typeface="Calibri" panose="020F0502020204030204" pitchFamily="34" charset="0"/>
              </a:rPr>
              <a:t>Students may be asked to confirm the election of Option B during the college advising process</a:t>
            </a:r>
          </a:p>
          <a:p>
            <a:pPr>
              <a:lnSpc>
                <a:spcPct val="100000"/>
              </a:lnSpc>
              <a:spcBef>
                <a:spcPts val="300"/>
              </a:spcBef>
              <a:buFont typeface="Arial" panose="020B0604020202020204" pitchFamily="34" charset="0"/>
              <a:buChar char="•"/>
            </a:pPr>
            <a:endParaRPr lang="en-US" sz="3200" dirty="0">
              <a:latin typeface="Calibri" panose="020F0502020204030204" pitchFamily="34" charset="0"/>
              <a:cs typeface="Calibri" panose="020F0502020204030204" pitchFamily="34" charset="0"/>
            </a:endParaRPr>
          </a:p>
        </p:txBody>
      </p:sp>
      <p:pic>
        <p:nvPicPr>
          <p:cNvPr id="4" name="Picture 3"/>
          <p:cNvPicPr>
            <a:picLocks noChangeAspect="1"/>
          </p:cNvPicPr>
          <p:nvPr/>
        </p:nvPicPr>
        <p:blipFill>
          <a:blip r:embed="rId2"/>
          <a:stretch>
            <a:fillRect/>
          </a:stretch>
        </p:blipFill>
        <p:spPr>
          <a:xfrm>
            <a:off x="4310034" y="6187036"/>
            <a:ext cx="3571929" cy="632864"/>
          </a:xfrm>
          <a:prstGeom prst="rect">
            <a:avLst/>
          </a:prstGeom>
        </p:spPr>
      </p:pic>
    </p:spTree>
    <p:extLst>
      <p:ext uri="{BB962C8B-B14F-4D97-AF65-F5344CB8AC3E}">
        <p14:creationId xmlns:p14="http://schemas.microsoft.com/office/powerpoint/2010/main" val="29812285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b="1" dirty="0"/>
              <a:t>What are the expenses for College Credit Plus?</a:t>
            </a:r>
          </a:p>
        </p:txBody>
      </p:sp>
      <p:sp>
        <p:nvSpPr>
          <p:cNvPr id="7" name="Content Placeholder 6"/>
          <p:cNvSpPr>
            <a:spLocks noGrp="1"/>
          </p:cNvSpPr>
          <p:nvPr>
            <p:ph idx="1"/>
          </p:nvPr>
        </p:nvSpPr>
        <p:spPr>
          <a:xfrm>
            <a:off x="581192" y="2180496"/>
            <a:ext cx="11029615" cy="4176761"/>
          </a:xfrm>
        </p:spPr>
        <p:txBody>
          <a:bodyPr>
            <a:normAutofit/>
          </a:bodyPr>
          <a:lstStyle/>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Students must inform the college and the secondary school of the Option choice</a:t>
            </a:r>
          </a:p>
          <a:p>
            <a:pPr>
              <a:lnSpc>
                <a:spcPct val="100000"/>
              </a:lnSpc>
              <a:spcBef>
                <a:spcPts val="300"/>
              </a:spcBef>
              <a:buFont typeface="Wingdings" panose="05000000000000000000" pitchFamily="2" charset="2"/>
              <a:buChar char="§"/>
            </a:pPr>
            <a:endParaRPr lang="en-US" sz="3200" dirty="0">
              <a:latin typeface="Calibri" panose="020F0502020204030204" pitchFamily="34" charset="0"/>
              <a:cs typeface="Calibri" panose="020F0502020204030204" pitchFamily="34" charset="0"/>
            </a:endParaRP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The final date to change the election of Option A or Option B is on or before the college’s no-fault withdrawal date</a:t>
            </a:r>
          </a:p>
          <a:p>
            <a:pPr>
              <a:lnSpc>
                <a:spcPct val="100000"/>
              </a:lnSpc>
              <a:spcBef>
                <a:spcPts val="300"/>
              </a:spcBef>
              <a:buFont typeface="Arial" panose="020B0604020202020204" pitchFamily="34" charset="0"/>
              <a:buChar char="•"/>
            </a:pPr>
            <a:endParaRPr lang="en-US" sz="3200" dirty="0">
              <a:latin typeface="Calibri" panose="020F0502020204030204" pitchFamily="34" charset="0"/>
              <a:cs typeface="Calibri" panose="020F0502020204030204" pitchFamily="34" charset="0"/>
            </a:endParaRPr>
          </a:p>
        </p:txBody>
      </p:sp>
      <p:pic>
        <p:nvPicPr>
          <p:cNvPr id="4" name="Picture 3"/>
          <p:cNvPicPr>
            <a:picLocks noChangeAspect="1"/>
          </p:cNvPicPr>
          <p:nvPr/>
        </p:nvPicPr>
        <p:blipFill>
          <a:blip r:embed="rId2"/>
          <a:stretch>
            <a:fillRect/>
          </a:stretch>
        </p:blipFill>
        <p:spPr>
          <a:xfrm>
            <a:off x="4310034" y="6187036"/>
            <a:ext cx="3571929" cy="632864"/>
          </a:xfrm>
          <a:prstGeom prst="rect">
            <a:avLst/>
          </a:prstGeom>
        </p:spPr>
      </p:pic>
    </p:spTree>
    <p:extLst>
      <p:ext uri="{BB962C8B-B14F-4D97-AF65-F5344CB8AC3E}">
        <p14:creationId xmlns:p14="http://schemas.microsoft.com/office/powerpoint/2010/main" val="25929075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b="1" dirty="0"/>
              <a:t>What are support services are available for students?</a:t>
            </a:r>
          </a:p>
        </p:txBody>
      </p:sp>
      <p:sp>
        <p:nvSpPr>
          <p:cNvPr id="7" name="Content Placeholder 6"/>
          <p:cNvSpPr>
            <a:spLocks noGrp="1"/>
          </p:cNvSpPr>
          <p:nvPr>
            <p:ph idx="1"/>
          </p:nvPr>
        </p:nvSpPr>
        <p:spPr>
          <a:xfrm>
            <a:off x="775063" y="1845734"/>
            <a:ext cx="10058400" cy="4023360"/>
          </a:xfrm>
        </p:spPr>
        <p:txBody>
          <a:bodyPr>
            <a:normAutofit lnSpcReduction="10000"/>
          </a:bodyPr>
          <a:lstStyle/>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High school counselors continue to provide assistance to all College Credit Plus students</a:t>
            </a:r>
          </a:p>
          <a:p>
            <a:pPr>
              <a:lnSpc>
                <a:spcPct val="100000"/>
              </a:lnSpc>
              <a:spcBef>
                <a:spcPts val="300"/>
              </a:spcBef>
              <a:buFont typeface="Wingdings" panose="05000000000000000000" pitchFamily="2" charset="2"/>
              <a:buChar char="§"/>
            </a:pPr>
            <a:endParaRPr lang="en-US" sz="3200" dirty="0">
              <a:latin typeface="Calibri" panose="020F0502020204030204" pitchFamily="34" charset="0"/>
              <a:cs typeface="Calibri" panose="020F0502020204030204" pitchFamily="34" charset="0"/>
            </a:endParaRP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College advisors provide course selection assistance</a:t>
            </a:r>
          </a:p>
          <a:p>
            <a:pPr>
              <a:lnSpc>
                <a:spcPct val="100000"/>
              </a:lnSpc>
              <a:spcBef>
                <a:spcPts val="300"/>
              </a:spcBef>
              <a:buFont typeface="Wingdings" panose="05000000000000000000" pitchFamily="2" charset="2"/>
              <a:buChar char="§"/>
            </a:pPr>
            <a:endParaRPr lang="en-US" sz="3200" dirty="0">
              <a:latin typeface="Calibri" panose="020F0502020204030204" pitchFamily="34" charset="0"/>
              <a:cs typeface="Calibri" panose="020F0502020204030204" pitchFamily="34" charset="0"/>
            </a:endParaRP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Colleges must provide the same academic supports to College Credit Plus students such as tutoring, library access, advising/counseling </a:t>
            </a:r>
          </a:p>
        </p:txBody>
      </p:sp>
      <p:pic>
        <p:nvPicPr>
          <p:cNvPr id="4" name="Picture 3"/>
          <p:cNvPicPr>
            <a:picLocks noChangeAspect="1"/>
          </p:cNvPicPr>
          <p:nvPr/>
        </p:nvPicPr>
        <p:blipFill>
          <a:blip r:embed="rId2"/>
          <a:stretch>
            <a:fillRect/>
          </a:stretch>
        </p:blipFill>
        <p:spPr>
          <a:xfrm>
            <a:off x="4310034" y="6181244"/>
            <a:ext cx="3571929" cy="632864"/>
          </a:xfrm>
          <a:prstGeom prst="rect">
            <a:avLst/>
          </a:prstGeom>
        </p:spPr>
      </p:pic>
    </p:spTree>
    <p:extLst>
      <p:ext uri="{BB962C8B-B14F-4D97-AF65-F5344CB8AC3E}">
        <p14:creationId xmlns:p14="http://schemas.microsoft.com/office/powerpoint/2010/main" val="19417637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b="1" dirty="0"/>
              <a:t>What about athletic eligibility?</a:t>
            </a:r>
          </a:p>
        </p:txBody>
      </p:sp>
      <p:sp>
        <p:nvSpPr>
          <p:cNvPr id="7" name="Content Placeholder 6"/>
          <p:cNvSpPr>
            <a:spLocks noGrp="1"/>
          </p:cNvSpPr>
          <p:nvPr>
            <p:ph idx="1"/>
          </p:nvPr>
        </p:nvSpPr>
        <p:spPr>
          <a:xfrm>
            <a:off x="748356" y="1832116"/>
            <a:ext cx="8596668" cy="3880773"/>
          </a:xfrm>
        </p:spPr>
        <p:txBody>
          <a:bodyPr>
            <a:normAutofit/>
          </a:bodyPr>
          <a:lstStyle/>
          <a:p>
            <a:pPr marL="0" indent="0">
              <a:lnSpc>
                <a:spcPct val="100000"/>
              </a:lnSpc>
              <a:spcBef>
                <a:spcPts val="300"/>
              </a:spcBef>
              <a:buNone/>
            </a:pPr>
            <a:r>
              <a:rPr lang="en-US" sz="3200" b="1" dirty="0">
                <a:latin typeface="Calibri" panose="020F0502020204030204" pitchFamily="34" charset="0"/>
                <a:cs typeface="Calibri" panose="020F0502020204030204" pitchFamily="34" charset="0"/>
              </a:rPr>
              <a:t>Student athletes should</a:t>
            </a:r>
            <a:r>
              <a:rPr lang="en-US" sz="3200" dirty="0">
                <a:latin typeface="Calibri" panose="020F0502020204030204" pitchFamily="34" charset="0"/>
                <a:cs typeface="Calibri" panose="020F0502020204030204" pitchFamily="34" charset="0"/>
              </a:rPr>
              <a:t>:</a:t>
            </a: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Learn the Ohio High School Athletic Association (OHSAA) requirements</a:t>
            </a: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Know that summer term CCP courses cannot be used to bring a student into compliance with the OHSAA requirements for interscholastic athletic participation</a:t>
            </a:r>
          </a:p>
        </p:txBody>
      </p:sp>
      <p:pic>
        <p:nvPicPr>
          <p:cNvPr id="4" name="Picture 3"/>
          <p:cNvPicPr>
            <a:picLocks noChangeAspect="1"/>
          </p:cNvPicPr>
          <p:nvPr/>
        </p:nvPicPr>
        <p:blipFill>
          <a:blip r:embed="rId2"/>
          <a:stretch>
            <a:fillRect/>
          </a:stretch>
        </p:blipFill>
        <p:spPr>
          <a:xfrm>
            <a:off x="4310035" y="6187036"/>
            <a:ext cx="3571929" cy="632864"/>
          </a:xfrm>
          <a:prstGeom prst="rect">
            <a:avLst/>
          </a:prstGeom>
        </p:spPr>
      </p:pic>
    </p:spTree>
    <p:extLst>
      <p:ext uri="{BB962C8B-B14F-4D97-AF65-F5344CB8AC3E}">
        <p14:creationId xmlns:p14="http://schemas.microsoft.com/office/powerpoint/2010/main" val="3398077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b="1" dirty="0"/>
              <a:t>Will the course credits transfer?</a:t>
            </a:r>
          </a:p>
        </p:txBody>
      </p:sp>
      <p:sp>
        <p:nvSpPr>
          <p:cNvPr id="7" name="Content Placeholder 6"/>
          <p:cNvSpPr>
            <a:spLocks noGrp="1"/>
          </p:cNvSpPr>
          <p:nvPr>
            <p:ph idx="1"/>
          </p:nvPr>
        </p:nvSpPr>
        <p:spPr>
          <a:xfrm>
            <a:off x="677334" y="1930400"/>
            <a:ext cx="8596668" cy="3880773"/>
          </a:xfrm>
        </p:spPr>
        <p:txBody>
          <a:bodyPr>
            <a:normAutofit fontScale="85000" lnSpcReduction="10000"/>
          </a:bodyPr>
          <a:lstStyle/>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Certain general education and technical courses will transfer, especially from one Ohio public college to another Ohio public college</a:t>
            </a:r>
          </a:p>
          <a:p>
            <a:pPr>
              <a:lnSpc>
                <a:spcPct val="100000"/>
              </a:lnSpc>
              <a:spcBef>
                <a:spcPts val="300"/>
              </a:spcBef>
              <a:buFont typeface="Wingdings" panose="05000000000000000000" pitchFamily="2" charset="2"/>
              <a:buChar char="§"/>
            </a:pPr>
            <a:endParaRPr lang="en-US" sz="3200" dirty="0">
              <a:latin typeface="Calibri" panose="020F0502020204030204" pitchFamily="34" charset="0"/>
              <a:cs typeface="Calibri" panose="020F0502020204030204" pitchFamily="34" charset="0"/>
            </a:endParaRP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Students must check with colleges to confirm transferability</a:t>
            </a:r>
          </a:p>
          <a:p>
            <a:pPr>
              <a:lnSpc>
                <a:spcPct val="100000"/>
              </a:lnSpc>
              <a:spcBef>
                <a:spcPts val="300"/>
              </a:spcBef>
              <a:buFont typeface="Wingdings" panose="05000000000000000000" pitchFamily="2" charset="2"/>
              <a:buChar char="§"/>
            </a:pPr>
            <a:endParaRPr lang="en-US" sz="3200" dirty="0">
              <a:latin typeface="Calibri" panose="020F0502020204030204" pitchFamily="34" charset="0"/>
              <a:cs typeface="Calibri" panose="020F0502020204030204" pitchFamily="34" charset="0"/>
            </a:endParaRP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Students should also visit </a:t>
            </a:r>
            <a:r>
              <a:rPr lang="en-US" sz="3200" dirty="0">
                <a:latin typeface="Calibri" panose="020F0502020204030204" pitchFamily="34" charset="0"/>
                <a:cs typeface="Calibri" panose="020F0502020204030204" pitchFamily="34" charset="0"/>
                <a:hlinkClick r:id="rId2"/>
              </a:rPr>
              <a:t>https://transfercredit.ohio.gov</a:t>
            </a:r>
            <a:r>
              <a:rPr lang="en-US" sz="3200" dirty="0">
                <a:latin typeface="Calibri" panose="020F0502020204030204" pitchFamily="34" charset="0"/>
                <a:cs typeface="Calibri" panose="020F0502020204030204" pitchFamily="34" charset="0"/>
              </a:rPr>
              <a:t>  for transfer information</a:t>
            </a:r>
          </a:p>
        </p:txBody>
      </p:sp>
      <p:pic>
        <p:nvPicPr>
          <p:cNvPr id="4" name="Picture 3"/>
          <p:cNvPicPr>
            <a:picLocks noChangeAspect="1"/>
          </p:cNvPicPr>
          <p:nvPr/>
        </p:nvPicPr>
        <p:blipFill>
          <a:blip r:embed="rId3"/>
          <a:stretch>
            <a:fillRect/>
          </a:stretch>
        </p:blipFill>
        <p:spPr>
          <a:xfrm>
            <a:off x="4310035" y="6187036"/>
            <a:ext cx="3571929" cy="632864"/>
          </a:xfrm>
          <a:prstGeom prst="rect">
            <a:avLst/>
          </a:prstGeom>
        </p:spPr>
      </p:pic>
    </p:spTree>
    <p:extLst>
      <p:ext uri="{BB962C8B-B14F-4D97-AF65-F5344CB8AC3E}">
        <p14:creationId xmlns:p14="http://schemas.microsoft.com/office/powerpoint/2010/main" val="20954858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b="1" dirty="0"/>
              <a:t>What does being “college-ready” mean?</a:t>
            </a:r>
          </a:p>
        </p:txBody>
      </p:sp>
      <p:sp>
        <p:nvSpPr>
          <p:cNvPr id="7" name="Content Placeholder 6"/>
          <p:cNvSpPr>
            <a:spLocks noGrp="1"/>
          </p:cNvSpPr>
          <p:nvPr>
            <p:ph idx="1"/>
          </p:nvPr>
        </p:nvSpPr>
        <p:spPr/>
        <p:txBody>
          <a:bodyPr>
            <a:normAutofit/>
          </a:bodyPr>
          <a:lstStyle/>
          <a:p>
            <a:pPr marL="0" indent="0">
              <a:lnSpc>
                <a:spcPct val="100000"/>
              </a:lnSpc>
              <a:spcBef>
                <a:spcPts val="300"/>
              </a:spcBef>
              <a:buNone/>
            </a:pPr>
            <a:r>
              <a:rPr lang="en-US" sz="3200" b="1" dirty="0">
                <a:latin typeface="Calibri" panose="020F0502020204030204" pitchFamily="34" charset="0"/>
                <a:cs typeface="Calibri" panose="020F0502020204030204" pitchFamily="34" charset="0"/>
              </a:rPr>
              <a:t>Being “college-ready” is more than just being academically ready</a:t>
            </a: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Consider emotional and social transition and college expectations</a:t>
            </a:r>
          </a:p>
          <a:p>
            <a:pPr>
              <a:lnSpc>
                <a:spcPct val="100000"/>
              </a:lnSpc>
              <a:spcBef>
                <a:spcPts val="300"/>
              </a:spcBef>
              <a:buFont typeface="Wingdings" panose="05000000000000000000" pitchFamily="2" charset="2"/>
              <a:buChar char="§"/>
            </a:pPr>
            <a:endParaRPr lang="en-US" sz="3200" dirty="0">
              <a:latin typeface="Calibri" panose="020F0502020204030204" pitchFamily="34" charset="0"/>
              <a:cs typeface="Calibri" panose="020F0502020204030204" pitchFamily="34" charset="0"/>
            </a:endParaRP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Consider time management and organizational skills</a:t>
            </a:r>
          </a:p>
        </p:txBody>
      </p:sp>
      <p:pic>
        <p:nvPicPr>
          <p:cNvPr id="4" name="Picture 3"/>
          <p:cNvPicPr>
            <a:picLocks noChangeAspect="1"/>
          </p:cNvPicPr>
          <p:nvPr/>
        </p:nvPicPr>
        <p:blipFill>
          <a:blip r:embed="rId2"/>
          <a:stretch>
            <a:fillRect/>
          </a:stretch>
        </p:blipFill>
        <p:spPr>
          <a:xfrm>
            <a:off x="4310035" y="6199736"/>
            <a:ext cx="3571929" cy="632864"/>
          </a:xfrm>
          <a:prstGeom prst="rect">
            <a:avLst/>
          </a:prstGeom>
        </p:spPr>
      </p:pic>
    </p:spTree>
    <p:extLst>
      <p:ext uri="{BB962C8B-B14F-4D97-AF65-F5344CB8AC3E}">
        <p14:creationId xmlns:p14="http://schemas.microsoft.com/office/powerpoint/2010/main" val="5565879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b="1" dirty="0"/>
              <a:t>What does being “college-ready” mean?</a:t>
            </a:r>
          </a:p>
        </p:txBody>
      </p:sp>
      <p:sp>
        <p:nvSpPr>
          <p:cNvPr id="7" name="Content Placeholder 6"/>
          <p:cNvSpPr>
            <a:spLocks noGrp="1"/>
          </p:cNvSpPr>
          <p:nvPr>
            <p:ph idx="1"/>
          </p:nvPr>
        </p:nvSpPr>
        <p:spPr/>
        <p:txBody>
          <a:bodyPr>
            <a:normAutofit lnSpcReduction="10000"/>
          </a:bodyPr>
          <a:lstStyle/>
          <a:p>
            <a:pPr marL="0" indent="0">
              <a:lnSpc>
                <a:spcPct val="100000"/>
              </a:lnSpc>
              <a:spcBef>
                <a:spcPts val="300"/>
              </a:spcBef>
              <a:buNone/>
            </a:pPr>
            <a:r>
              <a:rPr lang="en-US" sz="3200" b="1" dirty="0">
                <a:latin typeface="Calibri" panose="020F0502020204030204" pitchFamily="34" charset="0"/>
                <a:cs typeface="Calibri" panose="020F0502020204030204" pitchFamily="34" charset="0"/>
              </a:rPr>
              <a:t>Being “college-ready” is more than just being academically ready</a:t>
            </a: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Grades earned in a CCP course are for high school AND college credits and will be calculated into the student’s GPA at both places</a:t>
            </a:r>
          </a:p>
          <a:p>
            <a:pPr>
              <a:lnSpc>
                <a:spcPct val="100000"/>
              </a:lnSpc>
              <a:spcBef>
                <a:spcPts val="300"/>
              </a:spcBef>
              <a:buFont typeface="Wingdings" panose="05000000000000000000" pitchFamily="2" charset="2"/>
              <a:buChar char="§"/>
            </a:pPr>
            <a:endParaRPr lang="en-US" sz="3200" dirty="0">
              <a:latin typeface="Calibri" panose="020F0502020204030204" pitchFamily="34" charset="0"/>
              <a:cs typeface="Calibri" panose="020F0502020204030204" pitchFamily="34" charset="0"/>
            </a:endParaRPr>
          </a:p>
          <a:p>
            <a:pPr>
              <a:lnSpc>
                <a:spcPct val="100000"/>
              </a:lnSpc>
              <a:spcBef>
                <a:spcPts val="3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College Credit Plus credits will be utilized in the calculation of financial aid (after high school)</a:t>
            </a:r>
          </a:p>
        </p:txBody>
      </p:sp>
      <p:pic>
        <p:nvPicPr>
          <p:cNvPr id="4" name="Picture 3"/>
          <p:cNvPicPr>
            <a:picLocks noChangeAspect="1"/>
          </p:cNvPicPr>
          <p:nvPr/>
        </p:nvPicPr>
        <p:blipFill>
          <a:blip r:embed="rId2"/>
          <a:stretch>
            <a:fillRect/>
          </a:stretch>
        </p:blipFill>
        <p:spPr>
          <a:xfrm>
            <a:off x="4310034" y="6184707"/>
            <a:ext cx="3571929" cy="632864"/>
          </a:xfrm>
          <a:prstGeom prst="rect">
            <a:avLst/>
          </a:prstGeom>
        </p:spPr>
      </p:pic>
    </p:spTree>
    <p:extLst>
      <p:ext uri="{BB962C8B-B14F-4D97-AF65-F5344CB8AC3E}">
        <p14:creationId xmlns:p14="http://schemas.microsoft.com/office/powerpoint/2010/main" val="21557221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b="1" dirty="0"/>
              <a:t>What are the deadlines?</a:t>
            </a:r>
          </a:p>
        </p:txBody>
      </p:sp>
      <p:sp>
        <p:nvSpPr>
          <p:cNvPr id="7" name="Content Placeholder 6"/>
          <p:cNvSpPr>
            <a:spLocks noGrp="1"/>
          </p:cNvSpPr>
          <p:nvPr>
            <p:ph idx="1"/>
          </p:nvPr>
        </p:nvSpPr>
        <p:spPr>
          <a:xfrm>
            <a:off x="581191" y="1472331"/>
            <a:ext cx="11029615" cy="4683513"/>
          </a:xfrm>
        </p:spPr>
        <p:txBody>
          <a:bodyPr>
            <a:normAutofit fontScale="85000" lnSpcReduction="10000"/>
          </a:bodyPr>
          <a:lstStyle/>
          <a:p>
            <a:pPr marL="0" indent="0">
              <a:lnSpc>
                <a:spcPct val="100000"/>
              </a:lnSpc>
              <a:spcBef>
                <a:spcPts val="300"/>
              </a:spcBef>
              <a:buNone/>
            </a:pPr>
            <a:r>
              <a:rPr lang="en-US" sz="3400" b="1" dirty="0">
                <a:latin typeface="Calibri" panose="020F0502020204030204" pitchFamily="34" charset="0"/>
                <a:cs typeface="Calibri" panose="020F0502020204030204" pitchFamily="34" charset="0"/>
              </a:rPr>
              <a:t>April 1, 2023</a:t>
            </a:r>
          </a:p>
          <a:p>
            <a:pPr marL="461963" indent="-461963">
              <a:lnSpc>
                <a:spcPct val="100000"/>
              </a:lnSpc>
              <a:spcBef>
                <a:spcPts val="300"/>
              </a:spcBef>
            </a:pPr>
            <a:r>
              <a:rPr lang="en-US" sz="3400" dirty="0">
                <a:latin typeface="Calibri" panose="020F0502020204030204" pitchFamily="34" charset="0"/>
                <a:cs typeface="Calibri" panose="020F0502020204030204" pitchFamily="34" charset="0"/>
              </a:rPr>
              <a:t>Students must complete and return the Intent to Participate form to the school office </a:t>
            </a:r>
          </a:p>
          <a:p>
            <a:pPr marL="0" indent="0">
              <a:lnSpc>
                <a:spcPct val="100000"/>
              </a:lnSpc>
              <a:spcBef>
                <a:spcPts val="300"/>
              </a:spcBef>
              <a:buNone/>
            </a:pPr>
            <a:endParaRPr lang="en-US" sz="1300" b="1" dirty="0">
              <a:latin typeface="Calibri" panose="020F0502020204030204" pitchFamily="34" charset="0"/>
              <a:cs typeface="Calibri" panose="020F0502020204030204" pitchFamily="34" charset="0"/>
            </a:endParaRPr>
          </a:p>
          <a:p>
            <a:pPr marL="0" indent="0">
              <a:lnSpc>
                <a:spcPct val="100000"/>
              </a:lnSpc>
              <a:spcBef>
                <a:spcPts val="300"/>
              </a:spcBef>
              <a:buNone/>
            </a:pPr>
            <a:r>
              <a:rPr lang="en-US" sz="3400" b="1" dirty="0">
                <a:latin typeface="Calibri" panose="020F0502020204030204" pitchFamily="34" charset="0"/>
                <a:cs typeface="Calibri" panose="020F0502020204030204" pitchFamily="34" charset="0"/>
              </a:rPr>
              <a:t>Check ACT and SAT testing dates</a:t>
            </a:r>
          </a:p>
          <a:p>
            <a:pPr marL="461963" indent="-461963">
              <a:lnSpc>
                <a:spcPct val="100000"/>
              </a:lnSpc>
              <a:spcBef>
                <a:spcPts val="300"/>
              </a:spcBef>
            </a:pPr>
            <a:r>
              <a:rPr lang="en-US" sz="3400" dirty="0">
                <a:latin typeface="Calibri" panose="020F0502020204030204" pitchFamily="34" charset="0"/>
                <a:cs typeface="Calibri" panose="020F0502020204030204" pitchFamily="34" charset="0"/>
              </a:rPr>
              <a:t>Test early to meet college/university admission deadlines (if required)</a:t>
            </a:r>
          </a:p>
          <a:p>
            <a:pPr marL="461963" indent="-461963">
              <a:lnSpc>
                <a:spcPct val="100000"/>
              </a:lnSpc>
              <a:spcBef>
                <a:spcPts val="300"/>
              </a:spcBef>
            </a:pPr>
            <a:endParaRPr lang="en-US" sz="3400" dirty="0">
              <a:latin typeface="Calibri" panose="020F0502020204030204" pitchFamily="34" charset="0"/>
              <a:cs typeface="Calibri" panose="020F0502020204030204" pitchFamily="34" charset="0"/>
            </a:endParaRPr>
          </a:p>
          <a:p>
            <a:pPr marL="0" indent="0">
              <a:lnSpc>
                <a:spcPct val="100000"/>
              </a:lnSpc>
              <a:spcBef>
                <a:spcPts val="300"/>
              </a:spcBef>
              <a:buNone/>
            </a:pPr>
            <a:r>
              <a:rPr lang="en-US" sz="3400" b="1" dirty="0">
                <a:latin typeface="Calibri" panose="020F0502020204030204" pitchFamily="34" charset="0"/>
                <a:cs typeface="Calibri" panose="020F0502020204030204" pitchFamily="34" charset="0"/>
              </a:rPr>
              <a:t>Semester deadlines</a:t>
            </a:r>
          </a:p>
          <a:p>
            <a:pPr>
              <a:spcBef>
                <a:spcPts val="300"/>
              </a:spcBef>
            </a:pPr>
            <a:r>
              <a:rPr lang="en-US" sz="3400" dirty="0">
                <a:latin typeface="Calibri" panose="020F0502020204030204" pitchFamily="34" charset="0"/>
                <a:cs typeface="Calibri" panose="020F0502020204030204" pitchFamily="34" charset="0"/>
              </a:rPr>
              <a:t>Summer semester deadline will be early as classes usually start in May</a:t>
            </a:r>
          </a:p>
          <a:p>
            <a:pPr>
              <a:spcBef>
                <a:spcPts val="300"/>
              </a:spcBef>
            </a:pPr>
            <a:r>
              <a:rPr lang="en-US" sz="3400" dirty="0">
                <a:latin typeface="Calibri" panose="020F0502020204030204" pitchFamily="34" charset="0"/>
                <a:cs typeface="Calibri" panose="020F0502020204030204" pitchFamily="34" charset="0"/>
              </a:rPr>
              <a:t>Check with the college for all other semester deadlines</a:t>
            </a:r>
          </a:p>
        </p:txBody>
      </p:sp>
      <p:pic>
        <p:nvPicPr>
          <p:cNvPr id="4" name="Picture 3"/>
          <p:cNvPicPr>
            <a:picLocks noChangeAspect="1"/>
          </p:cNvPicPr>
          <p:nvPr/>
        </p:nvPicPr>
        <p:blipFill>
          <a:blip r:embed="rId2"/>
          <a:stretch>
            <a:fillRect/>
          </a:stretch>
        </p:blipFill>
        <p:spPr>
          <a:xfrm>
            <a:off x="4310035" y="6155844"/>
            <a:ext cx="3571929" cy="632864"/>
          </a:xfrm>
          <a:prstGeom prst="rect">
            <a:avLst/>
          </a:prstGeom>
        </p:spPr>
      </p:pic>
    </p:spTree>
    <p:extLst>
      <p:ext uri="{BB962C8B-B14F-4D97-AF65-F5344CB8AC3E}">
        <p14:creationId xmlns:p14="http://schemas.microsoft.com/office/powerpoint/2010/main" val="8358220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b="1" dirty="0"/>
              <a:t>HOW DO YOU GET STARTED?</a:t>
            </a:r>
          </a:p>
        </p:txBody>
      </p:sp>
      <p:sp>
        <p:nvSpPr>
          <p:cNvPr id="7" name="Content Placeholder 6"/>
          <p:cNvSpPr>
            <a:spLocks noGrp="1"/>
          </p:cNvSpPr>
          <p:nvPr>
            <p:ph idx="1"/>
          </p:nvPr>
        </p:nvSpPr>
        <p:spPr>
          <a:xfrm>
            <a:off x="581192" y="1851102"/>
            <a:ext cx="11029615" cy="4683513"/>
          </a:xfrm>
        </p:spPr>
        <p:txBody>
          <a:bodyPr>
            <a:normAutofit/>
          </a:bodyPr>
          <a:lstStyle/>
          <a:p>
            <a:pPr>
              <a:lnSpc>
                <a:spcPct val="100000"/>
              </a:lnSpc>
              <a:spcBef>
                <a:spcPts val="300"/>
              </a:spcBef>
              <a:buFont typeface="Wingdings" panose="05000000000000000000" pitchFamily="2" charset="2"/>
              <a:buChar char="§"/>
            </a:pPr>
            <a:r>
              <a:rPr lang="en-US" sz="3400" dirty="0">
                <a:latin typeface="Calibri" panose="020F0502020204030204" pitchFamily="34" charset="0"/>
                <a:cs typeface="Calibri" panose="020F0502020204030204" pitchFamily="34" charset="0"/>
              </a:rPr>
              <a:t> Complete the Intent to Participate form and provide to the school office before the deadline</a:t>
            </a:r>
          </a:p>
          <a:p>
            <a:pPr>
              <a:lnSpc>
                <a:spcPct val="100000"/>
              </a:lnSpc>
              <a:spcBef>
                <a:spcPts val="300"/>
              </a:spcBef>
              <a:buFont typeface="Wingdings" panose="05000000000000000000" pitchFamily="2" charset="2"/>
              <a:buChar char="§"/>
            </a:pPr>
            <a:endParaRPr lang="en-US" sz="3400" dirty="0">
              <a:latin typeface="Calibri" panose="020F0502020204030204" pitchFamily="34" charset="0"/>
              <a:cs typeface="Calibri" panose="020F0502020204030204" pitchFamily="34" charset="0"/>
            </a:endParaRPr>
          </a:p>
          <a:p>
            <a:pPr>
              <a:spcBef>
                <a:spcPts val="300"/>
              </a:spcBef>
              <a:buFont typeface="Wingdings" panose="05000000000000000000" pitchFamily="2" charset="2"/>
              <a:buChar char="§"/>
            </a:pPr>
            <a:r>
              <a:rPr lang="en-US" sz="3400" dirty="0">
                <a:latin typeface="Calibri" panose="020F0502020204030204" pitchFamily="34" charset="0"/>
                <a:cs typeface="Calibri" panose="020F0502020204030204" pitchFamily="34" charset="0"/>
              </a:rPr>
              <a:t> Apply for admission at the college of choice before the deadline</a:t>
            </a:r>
          </a:p>
        </p:txBody>
      </p:sp>
      <p:pic>
        <p:nvPicPr>
          <p:cNvPr id="4" name="Picture 3"/>
          <p:cNvPicPr>
            <a:picLocks noChangeAspect="1"/>
          </p:cNvPicPr>
          <p:nvPr/>
        </p:nvPicPr>
        <p:blipFill>
          <a:blip r:embed="rId2"/>
          <a:stretch>
            <a:fillRect/>
          </a:stretch>
        </p:blipFill>
        <p:spPr>
          <a:xfrm>
            <a:off x="4310035" y="6155844"/>
            <a:ext cx="3571929" cy="632864"/>
          </a:xfrm>
          <a:prstGeom prst="rect">
            <a:avLst/>
          </a:prstGeom>
        </p:spPr>
      </p:pic>
    </p:spTree>
    <p:extLst>
      <p:ext uri="{BB962C8B-B14F-4D97-AF65-F5344CB8AC3E}">
        <p14:creationId xmlns:p14="http://schemas.microsoft.com/office/powerpoint/2010/main" val="180272253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b="1" dirty="0"/>
              <a:t>HOW DO YOU GET STARTED?</a:t>
            </a:r>
          </a:p>
        </p:txBody>
      </p:sp>
      <p:sp>
        <p:nvSpPr>
          <p:cNvPr id="7" name="Content Placeholder 6"/>
          <p:cNvSpPr>
            <a:spLocks noGrp="1"/>
          </p:cNvSpPr>
          <p:nvPr>
            <p:ph idx="1"/>
          </p:nvPr>
        </p:nvSpPr>
        <p:spPr>
          <a:xfrm>
            <a:off x="581192" y="1851102"/>
            <a:ext cx="11029615" cy="4683513"/>
          </a:xfrm>
        </p:spPr>
        <p:txBody>
          <a:bodyPr>
            <a:normAutofit/>
          </a:bodyPr>
          <a:lstStyle/>
          <a:p>
            <a:pPr>
              <a:lnSpc>
                <a:spcPct val="100000"/>
              </a:lnSpc>
              <a:spcBef>
                <a:spcPts val="300"/>
              </a:spcBef>
              <a:buFont typeface="Wingdings" panose="05000000000000000000" pitchFamily="2" charset="2"/>
              <a:buChar char="§"/>
            </a:pPr>
            <a:r>
              <a:rPr lang="en-US" sz="3400" dirty="0">
                <a:latin typeface="Calibri" panose="020F0502020204030204" pitchFamily="34" charset="0"/>
                <a:cs typeface="Calibri" panose="020F0502020204030204" pitchFamily="34" charset="0"/>
              </a:rPr>
              <a:t> Contact the college and discuss assessment testing requirements</a:t>
            </a:r>
          </a:p>
          <a:p>
            <a:pPr>
              <a:lnSpc>
                <a:spcPct val="100000"/>
              </a:lnSpc>
              <a:spcBef>
                <a:spcPts val="300"/>
              </a:spcBef>
              <a:buFont typeface="Wingdings" panose="05000000000000000000" pitchFamily="2" charset="2"/>
              <a:buChar char="§"/>
            </a:pPr>
            <a:endParaRPr lang="en-US" sz="3400" dirty="0">
              <a:latin typeface="Calibri" panose="020F0502020204030204" pitchFamily="34" charset="0"/>
              <a:cs typeface="Calibri" panose="020F0502020204030204" pitchFamily="34" charset="0"/>
            </a:endParaRPr>
          </a:p>
          <a:p>
            <a:pPr>
              <a:lnSpc>
                <a:spcPct val="100000"/>
              </a:lnSpc>
              <a:spcBef>
                <a:spcPts val="300"/>
              </a:spcBef>
              <a:buFont typeface="Wingdings" panose="05000000000000000000" pitchFamily="2" charset="2"/>
              <a:buChar char="§"/>
            </a:pPr>
            <a:r>
              <a:rPr lang="en-US" sz="3400" dirty="0">
                <a:latin typeface="Calibri" panose="020F0502020204030204" pitchFamily="34" charset="0"/>
                <a:cs typeface="Calibri" panose="020F0502020204030204" pitchFamily="34" charset="0"/>
              </a:rPr>
              <a:t> Meet with your school counselor to discuss scheduling and graduation requirements</a:t>
            </a:r>
          </a:p>
        </p:txBody>
      </p:sp>
      <p:pic>
        <p:nvPicPr>
          <p:cNvPr id="4" name="Picture 3"/>
          <p:cNvPicPr>
            <a:picLocks noChangeAspect="1"/>
          </p:cNvPicPr>
          <p:nvPr/>
        </p:nvPicPr>
        <p:blipFill>
          <a:blip r:embed="rId2"/>
          <a:stretch>
            <a:fillRect/>
          </a:stretch>
        </p:blipFill>
        <p:spPr>
          <a:xfrm>
            <a:off x="4310035" y="6155844"/>
            <a:ext cx="3571929" cy="632864"/>
          </a:xfrm>
          <a:prstGeom prst="rect">
            <a:avLst/>
          </a:prstGeom>
        </p:spPr>
      </p:pic>
    </p:spTree>
    <p:extLst>
      <p:ext uri="{BB962C8B-B14F-4D97-AF65-F5344CB8AC3E}">
        <p14:creationId xmlns:p14="http://schemas.microsoft.com/office/powerpoint/2010/main" val="1116825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800" b="1" dirty="0"/>
              <a:t>What is College Credit Plus?</a:t>
            </a:r>
          </a:p>
        </p:txBody>
      </p:sp>
      <p:sp>
        <p:nvSpPr>
          <p:cNvPr id="7" name="Content Placeholder 6"/>
          <p:cNvSpPr>
            <a:spLocks noGrp="1"/>
          </p:cNvSpPr>
          <p:nvPr>
            <p:ph idx="1"/>
          </p:nvPr>
        </p:nvSpPr>
        <p:spPr>
          <a:xfrm>
            <a:off x="1036320" y="1749409"/>
            <a:ext cx="10574487" cy="4131094"/>
          </a:xfrm>
        </p:spPr>
        <p:txBody>
          <a:bodyPr>
            <a:normAutofit/>
          </a:bodyPr>
          <a:lstStyle/>
          <a:p>
            <a:pPr marL="0" indent="0">
              <a:lnSpc>
                <a:spcPct val="100000"/>
              </a:lnSpc>
              <a:spcBef>
                <a:spcPts val="0"/>
              </a:spcBef>
              <a:buNone/>
            </a:pPr>
            <a:r>
              <a:rPr lang="en-US" sz="3200" dirty="0">
                <a:latin typeface="Calibri" panose="020F0502020204030204" pitchFamily="34" charset="0"/>
                <a:cs typeface="Calibri" panose="020F0502020204030204" pitchFamily="34" charset="0"/>
              </a:rPr>
              <a:t>Students in Grades 7 through 12:</a:t>
            </a:r>
          </a:p>
          <a:p>
            <a:pPr>
              <a:lnSpc>
                <a:spcPct val="100000"/>
              </a:lnSpc>
              <a:spcBef>
                <a:spcPts val="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May choose from a variety of college-level courses</a:t>
            </a:r>
          </a:p>
          <a:p>
            <a:pPr marL="666900" lvl="1" indent="-342900">
              <a:spcBef>
                <a:spcPts val="0"/>
              </a:spcBef>
              <a:buFont typeface="Wingdings" panose="05000000000000000000" pitchFamily="2" charset="2"/>
              <a:buChar char="§"/>
            </a:pPr>
            <a:r>
              <a:rPr lang="en-US" sz="2200" dirty="0">
                <a:latin typeface="Calibri" panose="020F0502020204030204" pitchFamily="34" charset="0"/>
                <a:cs typeface="Calibri" panose="020F0502020204030204" pitchFamily="34" charset="0"/>
              </a:rPr>
              <a:t>As determined by placement testing &amp; course eligibility rules</a:t>
            </a:r>
          </a:p>
          <a:p>
            <a:pPr marL="666900" lvl="1" indent="-342900">
              <a:spcBef>
                <a:spcPts val="0"/>
              </a:spcBef>
              <a:buFont typeface="Wingdings" panose="05000000000000000000" pitchFamily="2" charset="2"/>
              <a:buChar char="§"/>
            </a:pPr>
            <a:endParaRPr lang="en-US" sz="2200" dirty="0">
              <a:latin typeface="Calibri" panose="020F0502020204030204" pitchFamily="34" charset="0"/>
              <a:cs typeface="Calibri" panose="020F0502020204030204" pitchFamily="34" charset="0"/>
            </a:endParaRPr>
          </a:p>
          <a:p>
            <a:pPr>
              <a:lnSpc>
                <a:spcPct val="100000"/>
              </a:lnSpc>
              <a:spcBef>
                <a:spcPts val="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Can earn credit to satisfy both high school and college requirements</a:t>
            </a:r>
          </a:p>
          <a:p>
            <a:pPr marL="785963" lvl="1" indent="-461963">
              <a:spcBef>
                <a:spcPts val="0"/>
              </a:spcBef>
              <a:buFont typeface="Wingdings" panose="05000000000000000000" pitchFamily="2" charset="2"/>
              <a:buChar char="§"/>
            </a:pPr>
            <a:r>
              <a:rPr lang="en-US" sz="2200" dirty="0">
                <a:latin typeface="Calibri" panose="020F0502020204030204" pitchFamily="34" charset="0"/>
                <a:cs typeface="Calibri" panose="020F0502020204030204" pitchFamily="34" charset="0"/>
              </a:rPr>
              <a:t>3 or more Credit Hour College Course converts to One High School Unit</a:t>
            </a:r>
          </a:p>
        </p:txBody>
      </p:sp>
      <p:pic>
        <p:nvPicPr>
          <p:cNvPr id="4" name="Picture 3"/>
          <p:cNvPicPr>
            <a:picLocks noChangeAspect="1"/>
          </p:cNvPicPr>
          <p:nvPr/>
        </p:nvPicPr>
        <p:blipFill>
          <a:blip r:embed="rId2"/>
          <a:stretch>
            <a:fillRect/>
          </a:stretch>
        </p:blipFill>
        <p:spPr>
          <a:xfrm>
            <a:off x="4310034" y="6155844"/>
            <a:ext cx="3571929" cy="632864"/>
          </a:xfrm>
          <a:prstGeom prst="rect">
            <a:avLst/>
          </a:prstGeom>
        </p:spPr>
      </p:pic>
    </p:spTree>
    <p:extLst>
      <p:ext uri="{BB962C8B-B14F-4D97-AF65-F5344CB8AC3E}">
        <p14:creationId xmlns:p14="http://schemas.microsoft.com/office/powerpoint/2010/main" val="18779128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b="1" dirty="0"/>
              <a:t>Do you have other questions?</a:t>
            </a:r>
          </a:p>
        </p:txBody>
      </p:sp>
      <p:sp>
        <p:nvSpPr>
          <p:cNvPr id="7" name="Content Placeholder 6"/>
          <p:cNvSpPr>
            <a:spLocks noGrp="1"/>
          </p:cNvSpPr>
          <p:nvPr>
            <p:ph idx="1"/>
          </p:nvPr>
        </p:nvSpPr>
        <p:spPr/>
        <p:txBody>
          <a:bodyPr>
            <a:normAutofit/>
          </a:bodyPr>
          <a:lstStyle/>
          <a:p>
            <a:pPr marL="0" indent="0" algn="ctr">
              <a:lnSpc>
                <a:spcPct val="100000"/>
              </a:lnSpc>
              <a:spcBef>
                <a:spcPts val="300"/>
              </a:spcBef>
              <a:buNone/>
            </a:pPr>
            <a:r>
              <a:rPr lang="en-US" sz="3600" b="1" dirty="0">
                <a:latin typeface="Calibri" panose="020F0502020204030204" pitchFamily="34" charset="0"/>
                <a:cs typeface="Calibri" panose="020F0502020204030204" pitchFamily="34" charset="0"/>
              </a:rPr>
              <a:t>Visit the CCP website for additional resources: </a:t>
            </a:r>
            <a:r>
              <a:rPr lang="en-US" sz="3600" b="1" dirty="0">
                <a:latin typeface="Calibri" panose="020F0502020204030204" pitchFamily="34" charset="0"/>
                <a:cs typeface="Calibri" panose="020F0502020204030204" pitchFamily="34" charset="0"/>
                <a:hlinkClick r:id="rId2"/>
              </a:rPr>
              <a:t>https://highered.ohio.gov/initiatives/access-acceleration/college-credit-plus/ccp</a:t>
            </a:r>
            <a:endParaRPr lang="en-US" sz="3600" b="1" dirty="0">
              <a:latin typeface="Calibri" panose="020F0502020204030204" pitchFamily="34" charset="0"/>
              <a:cs typeface="Calibri" panose="020F0502020204030204" pitchFamily="34" charset="0"/>
            </a:endParaRPr>
          </a:p>
          <a:p>
            <a:pPr marL="0" indent="0" algn="ctr">
              <a:lnSpc>
                <a:spcPct val="100000"/>
              </a:lnSpc>
              <a:spcBef>
                <a:spcPts val="300"/>
              </a:spcBef>
              <a:buNone/>
            </a:pPr>
            <a:endParaRPr lang="en-US" sz="3600" b="1" dirty="0">
              <a:latin typeface="Calibri" panose="020F0502020204030204" pitchFamily="34" charset="0"/>
              <a:cs typeface="Calibri" panose="020F0502020204030204" pitchFamily="34" charset="0"/>
            </a:endParaRPr>
          </a:p>
        </p:txBody>
      </p:sp>
      <p:pic>
        <p:nvPicPr>
          <p:cNvPr id="4" name="Picture 3"/>
          <p:cNvPicPr>
            <a:picLocks noChangeAspect="1"/>
          </p:cNvPicPr>
          <p:nvPr/>
        </p:nvPicPr>
        <p:blipFill>
          <a:blip r:embed="rId3"/>
          <a:stretch>
            <a:fillRect/>
          </a:stretch>
        </p:blipFill>
        <p:spPr>
          <a:xfrm>
            <a:off x="4310034" y="5542367"/>
            <a:ext cx="3571929" cy="632864"/>
          </a:xfrm>
          <a:prstGeom prst="rect">
            <a:avLst/>
          </a:prstGeom>
        </p:spPr>
      </p:pic>
    </p:spTree>
    <p:extLst>
      <p:ext uri="{BB962C8B-B14F-4D97-AF65-F5344CB8AC3E}">
        <p14:creationId xmlns:p14="http://schemas.microsoft.com/office/powerpoint/2010/main" val="16140823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b="1" dirty="0"/>
              <a:t>SCHOOLS MAY ADD SLIDES HERE</a:t>
            </a:r>
          </a:p>
        </p:txBody>
      </p:sp>
      <p:pic>
        <p:nvPicPr>
          <p:cNvPr id="4" name="Picture 3"/>
          <p:cNvPicPr>
            <a:picLocks noChangeAspect="1"/>
          </p:cNvPicPr>
          <p:nvPr/>
        </p:nvPicPr>
        <p:blipFill>
          <a:blip r:embed="rId2"/>
          <a:stretch>
            <a:fillRect/>
          </a:stretch>
        </p:blipFill>
        <p:spPr>
          <a:xfrm>
            <a:off x="4310035" y="5839412"/>
            <a:ext cx="3571929" cy="632864"/>
          </a:xfrm>
          <a:prstGeom prst="rect">
            <a:avLst/>
          </a:prstGeom>
        </p:spPr>
      </p:pic>
      <p:sp>
        <p:nvSpPr>
          <p:cNvPr id="6" name="Content Placeholder 6"/>
          <p:cNvSpPr txBox="1">
            <a:spLocks/>
          </p:cNvSpPr>
          <p:nvPr/>
        </p:nvSpPr>
        <p:spPr>
          <a:xfrm>
            <a:off x="5270847" y="955586"/>
            <a:ext cx="6281873" cy="5248622"/>
          </a:xfrm>
          <a:prstGeom prst="rect">
            <a:avLst/>
          </a:prstGeom>
        </p:spPr>
        <p:txBody>
          <a:bodyPr vert="horz" lIns="91440" tIns="45720" rIns="91440" bIns="45720" rtlCol="0" anchor="ctr">
            <a:normAutofit/>
          </a:bodyPr>
          <a:lst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a:lstStyle>
          <a:p>
            <a:pPr marL="457200" indent="-457200">
              <a:lnSpc>
                <a:spcPct val="100000"/>
              </a:lnSpc>
              <a:spcBef>
                <a:spcPts val="300"/>
              </a:spcBef>
            </a:pPr>
            <a:r>
              <a:rPr lang="en-US" sz="3600" dirty="0">
                <a:latin typeface="Calibri" panose="020F0502020204030204" pitchFamily="34" charset="0"/>
                <a:cs typeface="Calibri" panose="020F0502020204030204" pitchFamily="34" charset="0"/>
              </a:rPr>
              <a:t>Add information here</a:t>
            </a:r>
          </a:p>
        </p:txBody>
      </p:sp>
    </p:spTree>
    <p:extLst>
      <p:ext uri="{BB962C8B-B14F-4D97-AF65-F5344CB8AC3E}">
        <p14:creationId xmlns:p14="http://schemas.microsoft.com/office/powerpoint/2010/main" val="2007544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800" b="1" dirty="0"/>
              <a:t>What is College Credit Plus?</a:t>
            </a:r>
          </a:p>
        </p:txBody>
      </p:sp>
      <p:sp>
        <p:nvSpPr>
          <p:cNvPr id="7" name="Content Placeholder 6"/>
          <p:cNvSpPr>
            <a:spLocks noGrp="1"/>
          </p:cNvSpPr>
          <p:nvPr>
            <p:ph idx="1"/>
          </p:nvPr>
        </p:nvSpPr>
        <p:spPr>
          <a:xfrm>
            <a:off x="581192" y="1870353"/>
            <a:ext cx="11029615" cy="4131094"/>
          </a:xfrm>
        </p:spPr>
        <p:txBody>
          <a:bodyPr>
            <a:normAutofit/>
          </a:bodyPr>
          <a:lstStyle/>
          <a:p>
            <a:pPr marL="0" indent="0">
              <a:lnSpc>
                <a:spcPct val="100000"/>
              </a:lnSpc>
              <a:spcBef>
                <a:spcPts val="0"/>
              </a:spcBef>
              <a:buNone/>
            </a:pPr>
            <a:r>
              <a:rPr lang="en-US" sz="3200" dirty="0">
                <a:latin typeface="Calibri" panose="020F0502020204030204" pitchFamily="34" charset="0"/>
                <a:cs typeface="Calibri" panose="020F0502020204030204" pitchFamily="34" charset="0"/>
              </a:rPr>
              <a:t>Students in Grades 7 through 12:</a:t>
            </a:r>
          </a:p>
          <a:p>
            <a:pPr marL="461963" indent="-461963">
              <a:lnSpc>
                <a:spcPct val="100000"/>
              </a:lnSpc>
              <a:spcBef>
                <a:spcPts val="0"/>
              </a:spcBef>
            </a:pPr>
            <a:r>
              <a:rPr lang="en-US" sz="3200" dirty="0">
                <a:latin typeface="Calibri" panose="020F0502020204030204" pitchFamily="34" charset="0"/>
                <a:cs typeface="Calibri" panose="020F0502020204030204" pitchFamily="34" charset="0"/>
              </a:rPr>
              <a:t>Must successfully complete the courses in order to earn the credit</a:t>
            </a:r>
          </a:p>
          <a:p>
            <a:pPr marL="785963" lvl="1" indent="-461963">
              <a:spcBef>
                <a:spcPts val="0"/>
              </a:spcBef>
              <a:buFont typeface="Wingdings" panose="05000000000000000000" pitchFamily="2" charset="2"/>
              <a:buChar char="§"/>
            </a:pPr>
            <a:r>
              <a:rPr lang="en-US" sz="3000" dirty="0">
                <a:latin typeface="Calibri" panose="020F0502020204030204" pitchFamily="34" charset="0"/>
                <a:cs typeface="Calibri" panose="020F0502020204030204" pitchFamily="34" charset="0"/>
              </a:rPr>
              <a:t>Even if a student fails or withdraws from the course, the college transcript and high school transcript will reflect the student’s final grade</a:t>
            </a:r>
          </a:p>
          <a:p>
            <a:pPr marL="785963" lvl="1" indent="-461963">
              <a:spcBef>
                <a:spcPts val="0"/>
              </a:spcBef>
              <a:buFont typeface="Wingdings" panose="05000000000000000000" pitchFamily="2" charset="2"/>
              <a:buChar char="§"/>
            </a:pPr>
            <a:r>
              <a:rPr lang="en-US" sz="3000" dirty="0">
                <a:latin typeface="Calibri" panose="020F0502020204030204" pitchFamily="34" charset="0"/>
                <a:cs typeface="Calibri" panose="020F0502020204030204" pitchFamily="34" charset="0"/>
              </a:rPr>
              <a:t>The high school transcript will match the college transcript with the course grade</a:t>
            </a:r>
          </a:p>
        </p:txBody>
      </p:sp>
      <p:pic>
        <p:nvPicPr>
          <p:cNvPr id="4" name="Picture 3"/>
          <p:cNvPicPr>
            <a:picLocks noChangeAspect="1"/>
          </p:cNvPicPr>
          <p:nvPr/>
        </p:nvPicPr>
        <p:blipFill>
          <a:blip r:embed="rId2"/>
          <a:stretch>
            <a:fillRect/>
          </a:stretch>
        </p:blipFill>
        <p:spPr>
          <a:xfrm>
            <a:off x="4310034" y="6155844"/>
            <a:ext cx="3571929" cy="632864"/>
          </a:xfrm>
          <a:prstGeom prst="rect">
            <a:avLst/>
          </a:prstGeom>
        </p:spPr>
      </p:pic>
    </p:spTree>
    <p:extLst>
      <p:ext uri="{BB962C8B-B14F-4D97-AF65-F5344CB8AC3E}">
        <p14:creationId xmlns:p14="http://schemas.microsoft.com/office/powerpoint/2010/main" val="3508961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800" b="1" dirty="0"/>
              <a:t>What is College Credit Plus?</a:t>
            </a:r>
          </a:p>
        </p:txBody>
      </p:sp>
      <p:sp>
        <p:nvSpPr>
          <p:cNvPr id="7" name="Content Placeholder 6"/>
          <p:cNvSpPr>
            <a:spLocks noGrp="1"/>
          </p:cNvSpPr>
          <p:nvPr>
            <p:ph idx="1"/>
          </p:nvPr>
        </p:nvSpPr>
        <p:spPr>
          <a:xfrm>
            <a:off x="581191" y="1936656"/>
            <a:ext cx="11029615" cy="3678303"/>
          </a:xfrm>
        </p:spPr>
        <p:txBody>
          <a:bodyPr>
            <a:noAutofit/>
          </a:bodyPr>
          <a:lstStyle/>
          <a:p>
            <a:pPr marL="0" indent="0">
              <a:lnSpc>
                <a:spcPct val="100000"/>
              </a:lnSpc>
              <a:spcBef>
                <a:spcPts val="600"/>
              </a:spcBef>
              <a:buNone/>
            </a:pPr>
            <a:r>
              <a:rPr lang="en-US" sz="3400" dirty="0">
                <a:latin typeface="Calibri" panose="020F0502020204030204" pitchFamily="34" charset="0"/>
                <a:cs typeface="Calibri" panose="020F0502020204030204" pitchFamily="34" charset="0"/>
              </a:rPr>
              <a:t>Students in Grades 7 through 12:</a:t>
            </a:r>
          </a:p>
          <a:p>
            <a:pPr>
              <a:lnSpc>
                <a:spcPct val="100000"/>
              </a:lnSpc>
              <a:spcBef>
                <a:spcPts val="600"/>
              </a:spcBef>
              <a:buFont typeface="Wingdings" panose="05000000000000000000" pitchFamily="2" charset="2"/>
              <a:buChar char="§"/>
            </a:pPr>
            <a:r>
              <a:rPr lang="en-US" sz="3400" dirty="0">
                <a:latin typeface="Calibri" panose="020F0502020204030204" pitchFamily="34" charset="0"/>
                <a:cs typeface="Calibri" panose="020F0502020204030204" pitchFamily="34" charset="0"/>
              </a:rPr>
              <a:t> May take classes during the summer, fall, &amp; spring semesters</a:t>
            </a:r>
          </a:p>
          <a:p>
            <a:pPr>
              <a:lnSpc>
                <a:spcPct val="100000"/>
              </a:lnSpc>
              <a:spcBef>
                <a:spcPts val="600"/>
              </a:spcBef>
              <a:buFont typeface="Wingdings" panose="05000000000000000000" pitchFamily="2" charset="2"/>
              <a:buChar char="§"/>
            </a:pPr>
            <a:r>
              <a:rPr lang="en-US" sz="3400" dirty="0">
                <a:latin typeface="Calibri" panose="020F0502020204030204" pitchFamily="34" charset="0"/>
                <a:cs typeface="Calibri" panose="020F0502020204030204" pitchFamily="34" charset="0"/>
              </a:rPr>
              <a:t> May take courses at the high school</a:t>
            </a:r>
            <a:r>
              <a:rPr lang="en-US" sz="3400" baseline="30000" dirty="0">
                <a:latin typeface="Calibri" panose="020F0502020204030204" pitchFamily="34" charset="0"/>
                <a:cs typeface="Calibri" panose="020F0502020204030204" pitchFamily="34" charset="0"/>
              </a:rPr>
              <a:t>*</a:t>
            </a:r>
            <a:r>
              <a:rPr lang="en-US" sz="3400" dirty="0">
                <a:latin typeface="Calibri" panose="020F0502020204030204" pitchFamily="34" charset="0"/>
                <a:cs typeface="Calibri" panose="020F0502020204030204" pitchFamily="34" charset="0"/>
              </a:rPr>
              <a:t>, college campus, or online</a:t>
            </a:r>
          </a:p>
          <a:p>
            <a:pPr marL="0" indent="0">
              <a:lnSpc>
                <a:spcPct val="100000"/>
              </a:lnSpc>
              <a:spcBef>
                <a:spcPts val="600"/>
              </a:spcBef>
              <a:buNone/>
            </a:pPr>
            <a:r>
              <a:rPr lang="en-US" sz="2400" i="1" dirty="0">
                <a:latin typeface="Calibri" panose="020F0502020204030204" pitchFamily="34" charset="0"/>
                <a:cs typeface="Calibri" panose="020F0502020204030204" pitchFamily="34" charset="0"/>
              </a:rPr>
              <a:t>*The option to take courses at the high school is only available if the high school has partnered with a college or university to offer college courses at the high school </a:t>
            </a:r>
            <a:endParaRPr lang="en-US" sz="2400" dirty="0">
              <a:latin typeface="Calibri" panose="020F0502020204030204" pitchFamily="34" charset="0"/>
              <a:cs typeface="Calibri" panose="020F0502020204030204" pitchFamily="34" charset="0"/>
            </a:endParaRPr>
          </a:p>
        </p:txBody>
      </p:sp>
      <p:pic>
        <p:nvPicPr>
          <p:cNvPr id="4" name="Picture 3"/>
          <p:cNvPicPr>
            <a:picLocks noChangeAspect="1"/>
          </p:cNvPicPr>
          <p:nvPr/>
        </p:nvPicPr>
        <p:blipFill>
          <a:blip r:embed="rId2"/>
          <a:stretch>
            <a:fillRect/>
          </a:stretch>
        </p:blipFill>
        <p:spPr>
          <a:xfrm>
            <a:off x="4310035" y="6155844"/>
            <a:ext cx="3571929" cy="632864"/>
          </a:xfrm>
          <a:prstGeom prst="rect">
            <a:avLst/>
          </a:prstGeom>
        </p:spPr>
      </p:pic>
    </p:spTree>
    <p:extLst>
      <p:ext uri="{BB962C8B-B14F-4D97-AF65-F5344CB8AC3E}">
        <p14:creationId xmlns:p14="http://schemas.microsoft.com/office/powerpoint/2010/main" val="2623914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sz="4800" b="1" dirty="0"/>
              <a:t>How can students participate?</a:t>
            </a:r>
          </a:p>
        </p:txBody>
      </p:sp>
      <p:sp>
        <p:nvSpPr>
          <p:cNvPr id="7" name="Content Placeholder 6"/>
          <p:cNvSpPr>
            <a:spLocks noGrp="1"/>
          </p:cNvSpPr>
          <p:nvPr>
            <p:ph idx="1"/>
          </p:nvPr>
        </p:nvSpPr>
        <p:spPr>
          <a:xfrm>
            <a:off x="209005" y="1819609"/>
            <a:ext cx="10058400" cy="4023360"/>
          </a:xfrm>
        </p:spPr>
        <p:txBody>
          <a:bodyPr>
            <a:noAutofit/>
          </a:bodyPr>
          <a:lstStyle/>
          <a:p>
            <a:pPr marL="457200" lvl="1" indent="0">
              <a:lnSpc>
                <a:spcPct val="100000"/>
              </a:lnSpc>
              <a:spcBef>
                <a:spcPts val="600"/>
              </a:spcBef>
              <a:buNone/>
            </a:pPr>
            <a:r>
              <a:rPr lang="en-US" sz="4400" b="1" dirty="0">
                <a:latin typeface="Calibri" panose="020F0502020204030204" pitchFamily="34" charset="0"/>
                <a:cs typeface="Calibri" panose="020F0502020204030204" pitchFamily="34" charset="0"/>
              </a:rPr>
              <a:t>Step 1: Eligibility</a:t>
            </a:r>
          </a:p>
          <a:p>
            <a:pPr algn="l"/>
            <a:r>
              <a:rPr lang="en-US" sz="1100" b="0" i="0" dirty="0">
                <a:solidFill>
                  <a:srgbClr val="333333"/>
                </a:solidFill>
                <a:effectLst/>
                <a:latin typeface="PT Serif"/>
              </a:rPr>
              <a:t> </a:t>
            </a:r>
            <a:r>
              <a:rPr lang="en-US" sz="1400" b="0" i="0" dirty="0">
                <a:solidFill>
                  <a:srgbClr val="333333"/>
                </a:solidFill>
                <a:effectLst/>
              </a:rPr>
              <a:t>A student is eligible for the "College Credit Plus" program if the student meets any of the following criteria:</a:t>
            </a:r>
          </a:p>
          <a:p>
            <a:pPr algn="l"/>
            <a:r>
              <a:rPr lang="en-US" sz="1400" b="0" i="0" dirty="0">
                <a:solidFill>
                  <a:srgbClr val="333333"/>
                </a:solidFill>
                <a:effectLst/>
              </a:rPr>
              <a:t>(a) Obtains a remediation-free score on one of the standard assessment exams as set forth in paragraph (D)(2) of rule </a:t>
            </a:r>
            <a:r>
              <a:rPr lang="en-US" sz="1400" b="0" i="0" u="sng" dirty="0">
                <a:solidFill>
                  <a:srgbClr val="0F578A"/>
                </a:solidFill>
                <a:effectLst/>
                <a:hlinkClick r:id="rId2"/>
              </a:rPr>
              <a:t>3333-1-65.3</a:t>
            </a:r>
            <a:r>
              <a:rPr lang="en-US" sz="1400" b="0" i="0" dirty="0">
                <a:solidFill>
                  <a:srgbClr val="333333"/>
                </a:solidFill>
                <a:effectLst/>
              </a:rPr>
              <a:t> of the Administrative Code; or</a:t>
            </a:r>
          </a:p>
          <a:p>
            <a:pPr algn="l"/>
            <a:r>
              <a:rPr lang="en-US" sz="1400" b="0" i="0" dirty="0">
                <a:solidFill>
                  <a:srgbClr val="333333"/>
                </a:solidFill>
                <a:effectLst/>
              </a:rPr>
              <a:t>(b) Has a cumulative unweighted high school grade point average of at least 3.00; or</a:t>
            </a:r>
          </a:p>
          <a:p>
            <a:pPr algn="l"/>
            <a:r>
              <a:rPr lang="en-US" sz="1400" b="0" i="0" dirty="0">
                <a:solidFill>
                  <a:srgbClr val="333333"/>
                </a:solidFill>
                <a:effectLst/>
              </a:rPr>
              <a:t>(c) Has a cumulative unweighted high school grade point average of at least 2.75 but less than 3.00 and received an "A" or "B" grade in a relevant high school course.</a:t>
            </a:r>
          </a:p>
          <a:p>
            <a:pPr algn="l"/>
            <a:r>
              <a:rPr lang="en-US" sz="1400" b="0" i="0" dirty="0">
                <a:solidFill>
                  <a:srgbClr val="333333"/>
                </a:solidFill>
                <a:effectLst/>
              </a:rPr>
              <a:t>(2) If a student is seeking to participate under section </a:t>
            </a:r>
            <a:r>
              <a:rPr lang="en-US" sz="1400" b="0" i="0" u="sng" dirty="0">
                <a:solidFill>
                  <a:srgbClr val="0F578A"/>
                </a:solidFill>
                <a:effectLst/>
                <a:hlinkClick r:id="rId3"/>
              </a:rPr>
              <a:t>3365.033</a:t>
            </a:r>
            <a:r>
              <a:rPr lang="en-US" sz="1400" b="0" i="0" dirty="0">
                <a:solidFill>
                  <a:srgbClr val="333333"/>
                </a:solidFill>
                <a:effectLst/>
              </a:rPr>
              <a:t> of the Revised Code and a cumulative unweighted high school grade point average is not available to determine eligibility under paragraph (A)(1)(b) or (A)(1)(c) of this rule, the student is eligible if the student has received an "A" or "B" grade in a relevant high school course.</a:t>
            </a:r>
          </a:p>
          <a:p>
            <a:pPr algn="l"/>
            <a:r>
              <a:rPr lang="en-US" sz="1400" b="0" i="0" dirty="0">
                <a:solidFill>
                  <a:srgbClr val="333333"/>
                </a:solidFill>
                <a:effectLst/>
              </a:rPr>
              <a:t>(B) If a student's grade point average is calculated beyond the hundredths decimal point, the grade point is rounded to the hundredths decimal point for the purpose of determining the student's eligibility to participate in the "College Credit Plus" program under this rule.</a:t>
            </a:r>
          </a:p>
          <a:p>
            <a:pPr marL="457200" lvl="1" indent="0">
              <a:lnSpc>
                <a:spcPct val="100000"/>
              </a:lnSpc>
              <a:spcBef>
                <a:spcPts val="600"/>
              </a:spcBef>
              <a:buNone/>
            </a:pPr>
            <a:endParaRPr lang="en-US" sz="1100" b="1" dirty="0">
              <a:latin typeface="Calibri" panose="020F0502020204030204" pitchFamily="34" charset="0"/>
              <a:cs typeface="Calibri" panose="020F0502020204030204" pitchFamily="34" charset="0"/>
            </a:endParaRPr>
          </a:p>
        </p:txBody>
      </p:sp>
      <p:pic>
        <p:nvPicPr>
          <p:cNvPr id="4" name="Picture 3"/>
          <p:cNvPicPr>
            <a:picLocks noChangeAspect="1"/>
          </p:cNvPicPr>
          <p:nvPr/>
        </p:nvPicPr>
        <p:blipFill>
          <a:blip r:embed="rId4"/>
          <a:stretch>
            <a:fillRect/>
          </a:stretch>
        </p:blipFill>
        <p:spPr>
          <a:xfrm>
            <a:off x="4310035" y="6155844"/>
            <a:ext cx="3571929" cy="632864"/>
          </a:xfrm>
          <a:prstGeom prst="rect">
            <a:avLst/>
          </a:prstGeom>
        </p:spPr>
      </p:pic>
    </p:spTree>
    <p:extLst>
      <p:ext uri="{BB962C8B-B14F-4D97-AF65-F5344CB8AC3E}">
        <p14:creationId xmlns:p14="http://schemas.microsoft.com/office/powerpoint/2010/main" val="1174252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3600" b="1" dirty="0"/>
              <a:t>Student Eligibility Assessment Exams</a:t>
            </a:r>
          </a:p>
        </p:txBody>
      </p:sp>
      <p:sp>
        <p:nvSpPr>
          <p:cNvPr id="7" name="Content Placeholder 6"/>
          <p:cNvSpPr>
            <a:spLocks noGrp="1"/>
          </p:cNvSpPr>
          <p:nvPr>
            <p:ph idx="1"/>
          </p:nvPr>
        </p:nvSpPr>
        <p:spPr/>
        <p:txBody>
          <a:bodyPr>
            <a:normAutofit/>
          </a:bodyPr>
          <a:lstStyle/>
          <a:p>
            <a:pPr>
              <a:lnSpc>
                <a:spcPct val="100000"/>
              </a:lnSpc>
              <a:spcBef>
                <a:spcPts val="600"/>
              </a:spcBef>
              <a:buFont typeface="Wingdings" panose="05000000000000000000" pitchFamily="2" charset="2"/>
              <a:buChar char="§"/>
            </a:pPr>
            <a:r>
              <a:rPr lang="en-US" sz="3200" dirty="0">
                <a:latin typeface="Calibri" panose="020F0502020204030204" pitchFamily="34" charset="0"/>
                <a:cs typeface="Calibri" panose="020F0502020204030204" pitchFamily="34" charset="0"/>
              </a:rPr>
              <a:t> Assessment Exams include ACT, SAT, Accuplacer, ALEKS, PlaceU, or MapleSoft</a:t>
            </a:r>
          </a:p>
          <a:p>
            <a:pPr lvl="1">
              <a:lnSpc>
                <a:spcPct val="100000"/>
              </a:lnSpc>
              <a:spcBef>
                <a:spcPts val="600"/>
              </a:spcBef>
              <a:buFont typeface="Wingdings" panose="05000000000000000000" pitchFamily="2" charset="2"/>
              <a:buChar char="§"/>
            </a:pPr>
            <a:r>
              <a:rPr lang="en-US" sz="3000" dirty="0">
                <a:latin typeface="Calibri" panose="020F0502020204030204" pitchFamily="34" charset="0"/>
                <a:cs typeface="Calibri" panose="020F0502020204030204" pitchFamily="34" charset="0"/>
              </a:rPr>
              <a:t> After a student applies to a college, the college/university will notify the student about exam requirements</a:t>
            </a:r>
          </a:p>
          <a:p>
            <a:pPr lvl="1">
              <a:lnSpc>
                <a:spcPct val="100000"/>
              </a:lnSpc>
              <a:spcBef>
                <a:spcPts val="600"/>
              </a:spcBef>
              <a:buFont typeface="Wingdings" panose="05000000000000000000" pitchFamily="2" charset="2"/>
              <a:buChar char="§"/>
            </a:pPr>
            <a:r>
              <a:rPr lang="en-US" sz="3000" dirty="0">
                <a:latin typeface="Calibri" panose="020F0502020204030204" pitchFamily="34" charset="0"/>
                <a:cs typeface="Calibri" panose="020F0502020204030204" pitchFamily="34" charset="0"/>
              </a:rPr>
              <a:t>Colleges and universities will review students’ scores using statewide standards </a:t>
            </a:r>
          </a:p>
          <a:p>
            <a:pPr lvl="1">
              <a:lnSpc>
                <a:spcPct val="100000"/>
              </a:lnSpc>
              <a:spcBef>
                <a:spcPts val="600"/>
              </a:spcBef>
              <a:buFont typeface="Wingdings" panose="05000000000000000000" pitchFamily="2" charset="2"/>
              <a:buChar char="§"/>
            </a:pPr>
            <a:endParaRPr lang="en-US" sz="3000" dirty="0">
              <a:latin typeface="Calibri" panose="020F0502020204030204" pitchFamily="34" charset="0"/>
              <a:cs typeface="Calibri" panose="020F0502020204030204" pitchFamily="34" charset="0"/>
            </a:endParaRPr>
          </a:p>
        </p:txBody>
      </p:sp>
      <p:pic>
        <p:nvPicPr>
          <p:cNvPr id="4" name="Picture 3"/>
          <p:cNvPicPr>
            <a:picLocks noChangeAspect="1"/>
          </p:cNvPicPr>
          <p:nvPr/>
        </p:nvPicPr>
        <p:blipFill>
          <a:blip r:embed="rId2"/>
          <a:stretch>
            <a:fillRect/>
          </a:stretch>
        </p:blipFill>
        <p:spPr>
          <a:xfrm>
            <a:off x="4310034" y="6155844"/>
            <a:ext cx="3571929" cy="632864"/>
          </a:xfrm>
          <a:prstGeom prst="rect">
            <a:avLst/>
          </a:prstGeom>
        </p:spPr>
      </p:pic>
    </p:spTree>
    <p:extLst>
      <p:ext uri="{BB962C8B-B14F-4D97-AF65-F5344CB8AC3E}">
        <p14:creationId xmlns:p14="http://schemas.microsoft.com/office/powerpoint/2010/main" val="295491416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46431</TotalTime>
  <Words>2815</Words>
  <Application>Microsoft Office PowerPoint</Application>
  <PresentationFormat>Widescreen</PresentationFormat>
  <Paragraphs>249</Paragraphs>
  <Slides>51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51</vt:i4>
      </vt:variant>
    </vt:vector>
  </HeadingPairs>
  <TitlesOfParts>
    <vt:vector size="58" baseType="lpstr">
      <vt:lpstr>Arial</vt:lpstr>
      <vt:lpstr>Calibri</vt:lpstr>
      <vt:lpstr>PT Serif</vt:lpstr>
      <vt:lpstr>Trebuchet MS</vt:lpstr>
      <vt:lpstr>Wingdings</vt:lpstr>
      <vt:lpstr>Wingdings 3</vt:lpstr>
      <vt:lpstr>Facet</vt:lpstr>
      <vt:lpstr>Annual Information Session  for Public Schools </vt:lpstr>
      <vt:lpstr>What is College Credit Plus?</vt:lpstr>
      <vt:lpstr>What is College Credit Plus?</vt:lpstr>
      <vt:lpstr>What is College Credit Plus?</vt:lpstr>
      <vt:lpstr>What is College Credit Plus?</vt:lpstr>
      <vt:lpstr>What is College Credit Plus?</vt:lpstr>
      <vt:lpstr>What is College Credit Plus?</vt:lpstr>
      <vt:lpstr>How can students participate?</vt:lpstr>
      <vt:lpstr>Student Eligibility Assessment Exams</vt:lpstr>
      <vt:lpstr>How can students participate?</vt:lpstr>
      <vt:lpstr>How can students participate?</vt:lpstr>
      <vt:lpstr>How can students participate?</vt:lpstr>
      <vt:lpstr>What courses can a student take?</vt:lpstr>
      <vt:lpstr>Course Eligibility Rules</vt:lpstr>
      <vt:lpstr>Course Eligibility Rules</vt:lpstr>
      <vt:lpstr>Course Eligibility Rules</vt:lpstr>
      <vt:lpstr>What are other requirements?</vt:lpstr>
      <vt:lpstr>What are other requirements?</vt:lpstr>
      <vt:lpstr>What are other requirements?</vt:lpstr>
      <vt:lpstr>What are other requirements?</vt:lpstr>
      <vt:lpstr>How many classes can students take?</vt:lpstr>
      <vt:lpstr>How many classes can students take?</vt:lpstr>
      <vt:lpstr>What are differences between high school &amp; college?</vt:lpstr>
      <vt:lpstr>What are differences between high school &amp; college?</vt:lpstr>
      <vt:lpstr>What are differences between high school &amp; college?</vt:lpstr>
      <vt:lpstr>What are differences between high school &amp; college?</vt:lpstr>
      <vt:lpstr>What are differences between high school &amp; college?</vt:lpstr>
      <vt:lpstr>What are differences between high school &amp; college?</vt:lpstr>
      <vt:lpstr>What are benefits of participating in College Credit Plus?</vt:lpstr>
      <vt:lpstr>What are the consequences of underperforming?</vt:lpstr>
      <vt:lpstr>What are the consequences of underperforming?</vt:lpstr>
      <vt:lpstr>Underperforming Student Rules</vt:lpstr>
      <vt:lpstr>Underperforming Student Rules</vt:lpstr>
      <vt:lpstr>Underperforming Student Rules</vt:lpstr>
      <vt:lpstr>Underperforming Student Rules</vt:lpstr>
      <vt:lpstr>What are the expenses for College Credit Plus?</vt:lpstr>
      <vt:lpstr>What are the expenses for College Credit Plus?</vt:lpstr>
      <vt:lpstr>What are the expenses for College Credit Plus?</vt:lpstr>
      <vt:lpstr>What are the expenses for College Credit Plus?</vt:lpstr>
      <vt:lpstr>What are the expenses for College Credit Plus?</vt:lpstr>
      <vt:lpstr>What are the expenses for College Credit Plus?</vt:lpstr>
      <vt:lpstr>What are support services are available for students?</vt:lpstr>
      <vt:lpstr>What about athletic eligibility?</vt:lpstr>
      <vt:lpstr>Will the course credits transfer?</vt:lpstr>
      <vt:lpstr>What does being “college-ready” mean?</vt:lpstr>
      <vt:lpstr>What does being “college-ready” mean?</vt:lpstr>
      <vt:lpstr>What are the deadlines?</vt:lpstr>
      <vt:lpstr>HOW DO YOU GET STARTED?</vt:lpstr>
      <vt:lpstr>HOW DO YOU GET STARTED?</vt:lpstr>
      <vt:lpstr>Do you have other questions?</vt:lpstr>
      <vt:lpstr>SCHOOLS MAY ADD SLIDES HERE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Information Session</dc:title>
  <dc:creator>Laura Padgett</dc:creator>
  <cp:lastModifiedBy>Carly Boseker</cp:lastModifiedBy>
  <cp:revision>74</cp:revision>
  <dcterms:created xsi:type="dcterms:W3CDTF">2019-07-31T17:39:52Z</dcterms:created>
  <dcterms:modified xsi:type="dcterms:W3CDTF">2022-11-03T16:51:47Z</dcterms:modified>
</cp:coreProperties>
</file>